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83"/>
  </p:notesMasterIdLst>
  <p:handoutMasterIdLst>
    <p:handoutMasterId r:id="rId84"/>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337" r:id="rId28"/>
    <p:sldId id="335" r:id="rId29"/>
    <p:sldId id="334" r:id="rId30"/>
    <p:sldId id="336" r:id="rId31"/>
    <p:sldId id="330" r:id="rId32"/>
    <p:sldId id="338" r:id="rId33"/>
    <p:sldId id="284" r:id="rId34"/>
    <p:sldId id="285" r:id="rId35"/>
    <p:sldId id="286" r:id="rId36"/>
    <p:sldId id="340" r:id="rId37"/>
    <p:sldId id="339" r:id="rId38"/>
    <p:sldId id="332" r:id="rId39"/>
    <p:sldId id="342" r:id="rId40"/>
    <p:sldId id="341" r:id="rId41"/>
    <p:sldId id="344" r:id="rId42"/>
    <p:sldId id="345" r:id="rId43"/>
    <p:sldId id="289" r:id="rId44"/>
    <p:sldId id="290" r:id="rId45"/>
    <p:sldId id="343" r:id="rId46"/>
    <p:sldId id="291" r:id="rId47"/>
    <p:sldId id="292" r:id="rId48"/>
    <p:sldId id="293" r:id="rId49"/>
    <p:sldId id="297" r:id="rId50"/>
    <p:sldId id="351" r:id="rId51"/>
    <p:sldId id="363" r:id="rId52"/>
    <p:sldId id="359" r:id="rId53"/>
    <p:sldId id="355" r:id="rId54"/>
    <p:sldId id="356" r:id="rId55"/>
    <p:sldId id="357" r:id="rId56"/>
    <p:sldId id="358" r:id="rId57"/>
    <p:sldId id="352" r:id="rId58"/>
    <p:sldId id="349" r:id="rId59"/>
    <p:sldId id="346" r:id="rId60"/>
    <p:sldId id="347" r:id="rId61"/>
    <p:sldId id="348" r:id="rId62"/>
    <p:sldId id="307" r:id="rId63"/>
    <p:sldId id="350" r:id="rId64"/>
    <p:sldId id="308" r:id="rId65"/>
    <p:sldId id="314" r:id="rId66"/>
    <p:sldId id="364" r:id="rId67"/>
    <p:sldId id="365" r:id="rId68"/>
    <p:sldId id="366" r:id="rId69"/>
    <p:sldId id="367" r:id="rId70"/>
    <p:sldId id="319" r:id="rId71"/>
    <p:sldId id="320" r:id="rId72"/>
    <p:sldId id="321" r:id="rId73"/>
    <p:sldId id="360" r:id="rId74"/>
    <p:sldId id="322" r:id="rId75"/>
    <p:sldId id="323" r:id="rId76"/>
    <p:sldId id="324" r:id="rId77"/>
    <p:sldId id="362" r:id="rId78"/>
    <p:sldId id="325" r:id="rId79"/>
    <p:sldId id="327" r:id="rId80"/>
    <p:sldId id="328" r:id="rId81"/>
    <p:sldId id="326" r:id="rId82"/>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69" autoAdjust="0"/>
    <p:restoredTop sz="67527" autoAdjust="0"/>
  </p:normalViewPr>
  <p:slideViewPr>
    <p:cSldViewPr snapToGrid="0">
      <p:cViewPr>
        <p:scale>
          <a:sx n="50" d="100"/>
          <a:sy n="50" d="100"/>
        </p:scale>
        <p:origin x="5656" y="2008"/>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notesMaster" Target="notesMasters/notesMaster1.xml"/><Relationship Id="rId84" Type="http://schemas.openxmlformats.org/officeDocument/2006/relationships/handoutMaster" Target="handoutMasters/handoutMaster1.xml"/><Relationship Id="rId85" Type="http://schemas.openxmlformats.org/officeDocument/2006/relationships/presProps" Target="presProps.xml"/><Relationship Id="rId86" Type="http://schemas.openxmlformats.org/officeDocument/2006/relationships/viewProps" Target="viewProps.xml"/><Relationship Id="rId87" Type="http://schemas.openxmlformats.org/officeDocument/2006/relationships/theme" Target="theme/theme1.xml"/><Relationship Id="rId8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62DAF780-C55C-AB42-9E2B-0141DB93B539}" srcId="{BAD13A25-6A2D-CE4D-BBDF-9DF322328A0B}" destId="{840EF2FF-9D50-4647-9914-74D089286C46}" srcOrd="2" destOrd="0" parTransId="{0240F16D-AEDD-684F-B65F-104E4E03944E}" sibTransId="{8E6ED7E8-D563-BA4D-BE1B-F6FEDA493E2A}"/>
    <dgm:cxn modelId="{933BBE3D-91AB-9248-9F6C-6FB284C71B1D}" type="presOf" srcId="{840EF2FF-9D50-4647-9914-74D089286C46}" destId="{84E372B1-C2D4-044D-8D9B-03BAA0D0E7CB}" srcOrd="0" destOrd="0" presId="urn:microsoft.com/office/officeart/2005/8/layout/hProcess9"/>
    <dgm:cxn modelId="{770F8823-EE67-6A48-ADE4-8EB054E3E294}" type="presOf" srcId="{8C044235-ED0A-8542-BFA3-BBFC322E5065}" destId="{DD25A9C6-73C5-034C-9141-067075B117D8}"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98DD629B-B553-3241-8FCA-AD43AAA5E37A}" type="presOf" srcId="{16DDB171-5BFA-EB42-9166-37F5D48635B2}" destId="{45CD59F2-8ABB-5247-A051-AB4167B88F7D}" srcOrd="0" destOrd="0" presId="urn:microsoft.com/office/officeart/2005/8/layout/hProcess9"/>
    <dgm:cxn modelId="{B2A940F8-CA93-054D-BF94-22CA4390FFE7}" type="presOf" srcId="{BAD13A25-6A2D-CE4D-BBDF-9DF322328A0B}" destId="{6D04906C-8FA3-044F-A9CA-DE594BFC6B62}" srcOrd="0" destOrd="0" presId="urn:microsoft.com/office/officeart/2005/8/layout/hProcess9"/>
    <dgm:cxn modelId="{B216BAC7-FBFC-2D41-9213-2209E53ED765}" type="presParOf" srcId="{6D04906C-8FA3-044F-A9CA-DE594BFC6B62}" destId="{2E8A1CBE-0266-EA4C-B578-7F204E55EDE3}" srcOrd="0" destOrd="0" presId="urn:microsoft.com/office/officeart/2005/8/layout/hProcess9"/>
    <dgm:cxn modelId="{205F2C58-3642-C344-91B7-BBF7C96A7037}" type="presParOf" srcId="{6D04906C-8FA3-044F-A9CA-DE594BFC6B62}" destId="{F640416A-2778-4645-B00B-7C0C68CF0417}" srcOrd="1" destOrd="0" presId="urn:microsoft.com/office/officeart/2005/8/layout/hProcess9"/>
    <dgm:cxn modelId="{686F5EFD-81D9-664F-A0A3-E68D48E33129}" type="presParOf" srcId="{F640416A-2778-4645-B00B-7C0C68CF0417}" destId="{45CD59F2-8ABB-5247-A051-AB4167B88F7D}" srcOrd="0" destOrd="0" presId="urn:microsoft.com/office/officeart/2005/8/layout/hProcess9"/>
    <dgm:cxn modelId="{E596B87C-77C9-CE4B-8781-41E13B14B079}" type="presParOf" srcId="{F640416A-2778-4645-B00B-7C0C68CF0417}" destId="{BED00208-39D8-1A4E-9C2D-2D05B79860D1}" srcOrd="1" destOrd="0" presId="urn:microsoft.com/office/officeart/2005/8/layout/hProcess9"/>
    <dgm:cxn modelId="{881868B2-BBA0-F041-B54B-9D54BD453247}" type="presParOf" srcId="{F640416A-2778-4645-B00B-7C0C68CF0417}" destId="{DD25A9C6-73C5-034C-9141-067075B117D8}" srcOrd="2" destOrd="0" presId="urn:microsoft.com/office/officeart/2005/8/layout/hProcess9"/>
    <dgm:cxn modelId="{33311E40-9540-844D-A06A-2CB22BBC2ED5}" type="presParOf" srcId="{F640416A-2778-4645-B00B-7C0C68CF0417}" destId="{EFC0612A-059E-1648-A19F-CB6A9F29A6D5}" srcOrd="3" destOrd="0" presId="urn:microsoft.com/office/officeart/2005/8/layout/hProcess9"/>
    <dgm:cxn modelId="{8A6E7EB5-423F-F440-9B1A-AC533E849F7A}"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4AAAB9DD-3375-1B40-82EA-6E8D01054FA4}" type="presOf" srcId="{16DDB171-5BFA-EB42-9166-37F5D48635B2}" destId="{45CD59F2-8ABB-5247-A051-AB4167B88F7D}" srcOrd="0" destOrd="0" presId="urn:microsoft.com/office/officeart/2005/8/layout/hProcess9"/>
    <dgm:cxn modelId="{86855863-25E7-6D42-A740-8E19CD15ADEE}" type="presOf" srcId="{8C044235-ED0A-8542-BFA3-BBFC322E5065}" destId="{DD25A9C6-73C5-034C-9141-067075B117D8}"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9083D05F-56F5-FA46-86FE-B6B02421B613}" type="presOf" srcId="{840EF2FF-9D50-4647-9914-74D089286C46}" destId="{84E372B1-C2D4-044D-8D9B-03BAA0D0E7CB}"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A6FD9FE0-0322-984A-ADE5-B697AFC3649D}" type="presOf" srcId="{BAD13A25-6A2D-CE4D-BBDF-9DF322328A0B}" destId="{6D04906C-8FA3-044F-A9CA-DE594BFC6B62}" srcOrd="0" destOrd="0" presId="urn:microsoft.com/office/officeart/2005/8/layout/hProcess9"/>
    <dgm:cxn modelId="{313D5C8A-8F53-BD4E-AFA6-B2FAD2D9A664}" type="presParOf" srcId="{6D04906C-8FA3-044F-A9CA-DE594BFC6B62}" destId="{2E8A1CBE-0266-EA4C-B578-7F204E55EDE3}" srcOrd="0" destOrd="0" presId="urn:microsoft.com/office/officeart/2005/8/layout/hProcess9"/>
    <dgm:cxn modelId="{45EE5314-8949-FA40-817A-F49EDA767EF1}" type="presParOf" srcId="{6D04906C-8FA3-044F-A9CA-DE594BFC6B62}" destId="{F640416A-2778-4645-B00B-7C0C68CF0417}" srcOrd="1" destOrd="0" presId="urn:microsoft.com/office/officeart/2005/8/layout/hProcess9"/>
    <dgm:cxn modelId="{031FCB33-510A-D649-B235-779954E951EF}" type="presParOf" srcId="{F640416A-2778-4645-B00B-7C0C68CF0417}" destId="{45CD59F2-8ABB-5247-A051-AB4167B88F7D}" srcOrd="0" destOrd="0" presId="urn:microsoft.com/office/officeart/2005/8/layout/hProcess9"/>
    <dgm:cxn modelId="{B7E4190A-465A-4C4E-8EF6-44F099C08B7F}" type="presParOf" srcId="{F640416A-2778-4645-B00B-7C0C68CF0417}" destId="{BED00208-39D8-1A4E-9C2D-2D05B79860D1}" srcOrd="1" destOrd="0" presId="urn:microsoft.com/office/officeart/2005/8/layout/hProcess9"/>
    <dgm:cxn modelId="{D39CE45B-931F-0E44-9D01-2F9F900B28D4}" type="presParOf" srcId="{F640416A-2778-4645-B00B-7C0C68CF0417}" destId="{DD25A9C6-73C5-034C-9141-067075B117D8}" srcOrd="2" destOrd="0" presId="urn:microsoft.com/office/officeart/2005/8/layout/hProcess9"/>
    <dgm:cxn modelId="{4839F15B-28D1-0C4B-9F3C-F62FAC4EA458}" type="presParOf" srcId="{F640416A-2778-4645-B00B-7C0C68CF0417}" destId="{EFC0612A-059E-1648-A19F-CB6A9F29A6D5}" srcOrd="3" destOrd="0" presId="urn:microsoft.com/office/officeart/2005/8/layout/hProcess9"/>
    <dgm:cxn modelId="{323A8EFA-CF0E-D647-B0EB-CE866E1CE088}"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E26F0859-DD46-2943-9A27-7550D5F223E6}" type="presOf" srcId="{8C044235-ED0A-8542-BFA3-BBFC322E5065}" destId="{DD25A9C6-73C5-034C-9141-067075B117D8}"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7DFCF3AD-53CB-8043-B7F3-29655AE9868E}" type="presOf" srcId="{840EF2FF-9D50-4647-9914-74D089286C46}" destId="{84E372B1-C2D4-044D-8D9B-03BAA0D0E7CB}"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BF8DD26E-6AC6-BC44-B4ED-47EA528BAF9E}" type="presOf" srcId="{16DDB171-5BFA-EB42-9166-37F5D48635B2}" destId="{45CD59F2-8ABB-5247-A051-AB4167B88F7D}" srcOrd="0" destOrd="0" presId="urn:microsoft.com/office/officeart/2005/8/layout/hProcess9"/>
    <dgm:cxn modelId="{B0DC9BDD-F870-7341-AEB4-8378431CF4ED}" type="presOf" srcId="{BAD13A25-6A2D-CE4D-BBDF-9DF322328A0B}" destId="{6D04906C-8FA3-044F-A9CA-DE594BFC6B62}" srcOrd="0" destOrd="0" presId="urn:microsoft.com/office/officeart/2005/8/layout/hProcess9"/>
    <dgm:cxn modelId="{24407F89-7DE6-6B4F-81DB-E6AD59FE97B9}" type="presParOf" srcId="{6D04906C-8FA3-044F-A9CA-DE594BFC6B62}" destId="{2E8A1CBE-0266-EA4C-B578-7F204E55EDE3}" srcOrd="0" destOrd="0" presId="urn:microsoft.com/office/officeart/2005/8/layout/hProcess9"/>
    <dgm:cxn modelId="{23DB644E-B71F-C741-9528-F141CFE4A8ED}" type="presParOf" srcId="{6D04906C-8FA3-044F-A9CA-DE594BFC6B62}" destId="{F640416A-2778-4645-B00B-7C0C68CF0417}" srcOrd="1" destOrd="0" presId="urn:microsoft.com/office/officeart/2005/8/layout/hProcess9"/>
    <dgm:cxn modelId="{D9A36DA4-3239-D942-B698-20B5C963AD95}" type="presParOf" srcId="{F640416A-2778-4645-B00B-7C0C68CF0417}" destId="{45CD59F2-8ABB-5247-A051-AB4167B88F7D}" srcOrd="0" destOrd="0" presId="urn:microsoft.com/office/officeart/2005/8/layout/hProcess9"/>
    <dgm:cxn modelId="{4959D942-D376-1B43-9C64-390963C63B86}" type="presParOf" srcId="{F640416A-2778-4645-B00B-7C0C68CF0417}" destId="{BED00208-39D8-1A4E-9C2D-2D05B79860D1}" srcOrd="1" destOrd="0" presId="urn:microsoft.com/office/officeart/2005/8/layout/hProcess9"/>
    <dgm:cxn modelId="{6A2238A1-CCFC-6645-A80C-683D967740AF}" type="presParOf" srcId="{F640416A-2778-4645-B00B-7C0C68CF0417}" destId="{DD25A9C6-73C5-034C-9141-067075B117D8}" srcOrd="2" destOrd="0" presId="urn:microsoft.com/office/officeart/2005/8/layout/hProcess9"/>
    <dgm:cxn modelId="{5A5C3DD6-C7B2-AD45-BC1B-682D51191FE8}" type="presParOf" srcId="{F640416A-2778-4645-B00B-7C0C68CF0417}" destId="{EFC0612A-059E-1648-A19F-CB6A9F29A6D5}" srcOrd="3" destOrd="0" presId="urn:microsoft.com/office/officeart/2005/8/layout/hProcess9"/>
    <dgm:cxn modelId="{325C9F4C-28EE-2148-AFC2-006A7E1AE870}"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t>
        <a:bodyPr/>
        <a:lstStyle/>
        <a:p>
          <a:endParaRPr lang="en-US"/>
        </a:p>
      </dgm:t>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46C74F39-E337-3048-A801-494984D7B7A9}" type="presOf" srcId="{840EF2FF-9D50-4647-9914-74D089286C46}" destId="{84E372B1-C2D4-044D-8D9B-03BAA0D0E7CB}"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F96D9DE4-0DEA-964D-862A-1C51F08BE85D}" type="presOf" srcId="{8C044235-ED0A-8542-BFA3-BBFC322E5065}" destId="{DD25A9C6-73C5-034C-9141-067075B117D8}" srcOrd="0" destOrd="0" presId="urn:microsoft.com/office/officeart/2005/8/layout/hProcess9"/>
    <dgm:cxn modelId="{9B5E1B64-8683-FD41-B446-D1A01FE5E559}" type="presOf" srcId="{BAD13A25-6A2D-CE4D-BBDF-9DF322328A0B}" destId="{6D04906C-8FA3-044F-A9CA-DE594BFC6B62}"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C8F62027-9FEF-CC48-9534-06160338AF0B}" type="presOf" srcId="{16DDB171-5BFA-EB42-9166-37F5D48635B2}" destId="{45CD59F2-8ABB-5247-A051-AB4167B88F7D}" srcOrd="0" destOrd="0" presId="urn:microsoft.com/office/officeart/2005/8/layout/hProcess9"/>
    <dgm:cxn modelId="{75E5463B-A0AC-594B-8C4C-875333A3BBE9}" type="presParOf" srcId="{6D04906C-8FA3-044F-A9CA-DE594BFC6B62}" destId="{2E8A1CBE-0266-EA4C-B578-7F204E55EDE3}" srcOrd="0" destOrd="0" presId="urn:microsoft.com/office/officeart/2005/8/layout/hProcess9"/>
    <dgm:cxn modelId="{572CC57F-242D-F845-8A5B-41BF2FF25897}" type="presParOf" srcId="{6D04906C-8FA3-044F-A9CA-DE594BFC6B62}" destId="{F640416A-2778-4645-B00B-7C0C68CF0417}" srcOrd="1" destOrd="0" presId="urn:microsoft.com/office/officeart/2005/8/layout/hProcess9"/>
    <dgm:cxn modelId="{96CF4A1B-45F2-B649-A512-FD8DF577F93B}" type="presParOf" srcId="{F640416A-2778-4645-B00B-7C0C68CF0417}" destId="{45CD59F2-8ABB-5247-A051-AB4167B88F7D}" srcOrd="0" destOrd="0" presId="urn:microsoft.com/office/officeart/2005/8/layout/hProcess9"/>
    <dgm:cxn modelId="{35F9A78E-D77C-C841-88B0-0A54F614F335}" type="presParOf" srcId="{F640416A-2778-4645-B00B-7C0C68CF0417}" destId="{BED00208-39D8-1A4E-9C2D-2D05B79860D1}" srcOrd="1" destOrd="0" presId="urn:microsoft.com/office/officeart/2005/8/layout/hProcess9"/>
    <dgm:cxn modelId="{6BCC0124-F669-D647-A442-1346FBEB2629}" type="presParOf" srcId="{F640416A-2778-4645-B00B-7C0C68CF0417}" destId="{DD25A9C6-73C5-034C-9141-067075B117D8}" srcOrd="2" destOrd="0" presId="urn:microsoft.com/office/officeart/2005/8/layout/hProcess9"/>
    <dgm:cxn modelId="{0A9D4689-5AE2-B542-80F7-606A65451E05}" type="presParOf" srcId="{F640416A-2778-4645-B00B-7C0C68CF0417}" destId="{EFC0612A-059E-1648-A19F-CB6A9F29A6D5}" srcOrd="3" destOrd="0" presId="urn:microsoft.com/office/officeart/2005/8/layout/hProcess9"/>
    <dgm:cxn modelId="{53D3A1E1-AF93-8B41-8D8C-E6BA28E77F2E}"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a:solidFill>
          <a:srgbClr val="FF0000"/>
        </a:solidFill>
      </dgm:spPr>
      <dgm:t>
        <a:bodyPr/>
        <a:lstStyle/>
        <a:p>
          <a:r>
            <a:rPr lang="en-US" dirty="0" smtClean="0">
              <a:latin typeface="Courier New" panose="02070309020205020404" pitchFamily="49" charset="0"/>
              <a:cs typeface="Courier New" panose="02070309020205020404" pitchFamily="49" charset="0"/>
            </a:rPr>
            <a:t>kitchen destroy</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3CA48109-FA20-5549-B15A-377BADE89DAB}">
      <dgm:prSet phldrT="[Text]">
        <dgm:style>
          <a:lnRef idx="3">
            <a:schemeClr val="lt1"/>
          </a:lnRef>
          <a:fillRef idx="1">
            <a:schemeClr val="dk1"/>
          </a:fillRef>
          <a:effectRef idx="1">
            <a:schemeClr val="dk1"/>
          </a:effectRef>
          <a:fontRef idx="minor">
            <a:schemeClr val="lt1"/>
          </a:fontRef>
        </dgm:style>
      </dgm:prSet>
      <dgm:spPr>
        <a:solidFill>
          <a:srgbClr val="FF0000"/>
        </a:solidFill>
      </dgm:spPr>
      <dgm:t>
        <a:bodyPr/>
        <a:lstStyle/>
        <a:p>
          <a:r>
            <a:rPr lang="en-US" dirty="0" smtClean="0">
              <a:latin typeface="Courier New" panose="02070309020205020404" pitchFamily="49" charset="0"/>
              <a:cs typeface="Courier New" panose="02070309020205020404" pitchFamily="49" charset="0"/>
            </a:rPr>
            <a:t>kitchen destroy</a:t>
          </a:r>
          <a:endParaRPr lang="en-US" dirty="0">
            <a:latin typeface="Courier New" panose="02070309020205020404" pitchFamily="49" charset="0"/>
            <a:cs typeface="Courier New" panose="02070309020205020404" pitchFamily="49" charset="0"/>
          </a:endParaRPr>
        </a:p>
      </dgm:t>
    </dgm:pt>
    <dgm:pt modelId="{C1219510-CC27-EB47-9FE8-3EEC7F9FF617}" type="parTrans" cxnId="{9A8AD613-B87B-F749-A27A-C3B4F65DD6DC}">
      <dgm:prSet/>
      <dgm:spPr/>
      <dgm:t>
        <a:bodyPr/>
        <a:lstStyle/>
        <a:p>
          <a:endParaRPr lang="en-US"/>
        </a:p>
      </dgm:t>
    </dgm:pt>
    <dgm:pt modelId="{B2C09679-8501-3F41-B005-C07E164C1412}" type="sibTrans" cxnId="{9A8AD613-B87B-F749-A27A-C3B4F65DD6DC}">
      <dgm:prSet/>
      <dgm:spPr/>
      <dgm:t>
        <a:bodyPr/>
        <a:lstStyle/>
        <a:p>
          <a:endParaRPr lang="en-US"/>
        </a:p>
      </dgm:t>
    </dgm:pt>
    <dgm:pt modelId="{A6255F46-E33C-0D48-AC58-D7B360BDCDA3}">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1AA1851F-5BCC-AA45-901E-7D573E7A8398}" type="parTrans" cxnId="{514F1FB5-04ED-0847-A669-C6966B55EAA0}">
      <dgm:prSet/>
      <dgm:spPr/>
      <dgm:t>
        <a:bodyPr/>
        <a:lstStyle/>
        <a:p>
          <a:endParaRPr lang="en-US"/>
        </a:p>
      </dgm:t>
    </dgm:pt>
    <dgm:pt modelId="{55C08551-3926-7043-8953-EE006AE10C20}" type="sibTrans" cxnId="{514F1FB5-04ED-0847-A669-C6966B55EAA0}">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5">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C9EA1690-CD96-B84C-B458-F944C9D4D943}" type="pres">
      <dgm:prSet presAssocID="{A6255F46-E33C-0D48-AC58-D7B360BDCDA3}" presName="textNode" presStyleLbl="node1" presStyleIdx="1" presStyleCnt="5">
        <dgm:presLayoutVars>
          <dgm:bulletEnabled val="1"/>
        </dgm:presLayoutVars>
      </dgm:prSet>
      <dgm:spPr/>
      <dgm:t>
        <a:bodyPr/>
        <a:lstStyle/>
        <a:p>
          <a:endParaRPr lang="en-US"/>
        </a:p>
      </dgm:t>
    </dgm:pt>
    <dgm:pt modelId="{E8222F88-CA9D-BA4F-9DBC-893D45FFE387}" type="pres">
      <dgm:prSet presAssocID="{55C08551-3926-7043-8953-EE006AE10C20}" presName="sibTrans" presStyleCnt="0"/>
      <dgm:spPr/>
    </dgm:pt>
    <dgm:pt modelId="{DD25A9C6-73C5-034C-9141-067075B117D8}" type="pres">
      <dgm:prSet presAssocID="{8C044235-ED0A-8542-BFA3-BBFC322E5065}" presName="textNode" presStyleLbl="node1" presStyleIdx="2" presStyleCnt="5">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3" presStyleCnt="5">
        <dgm:presLayoutVars>
          <dgm:bulletEnabled val="1"/>
        </dgm:presLayoutVars>
      </dgm:prSet>
      <dgm:spPr/>
      <dgm:t>
        <a:bodyPr/>
        <a:lstStyle/>
        <a:p>
          <a:endParaRPr lang="en-US"/>
        </a:p>
      </dgm:t>
    </dgm:pt>
    <dgm:pt modelId="{955F78DF-2E40-6842-AC82-A9685FF6538B}" type="pres">
      <dgm:prSet presAssocID="{8E6ED7E8-D563-BA4D-BE1B-F6FEDA493E2A}" presName="sibTrans" presStyleCnt="0"/>
      <dgm:spPr/>
    </dgm:pt>
    <dgm:pt modelId="{A8E927B3-6773-FD4B-9A48-2F817CC9A0C3}" type="pres">
      <dgm:prSet presAssocID="{3CA48109-FA20-5549-B15A-377BADE89DAB}" presName="textNode" presStyleLbl="node1" presStyleIdx="4" presStyleCnt="5">
        <dgm:presLayoutVars>
          <dgm:bulletEnabled val="1"/>
        </dgm:presLayoutVars>
      </dgm:prSet>
      <dgm:spPr/>
      <dgm:t>
        <a:bodyPr/>
        <a:lstStyle/>
        <a:p>
          <a:endParaRPr lang="en-US"/>
        </a:p>
      </dgm:t>
    </dgm:pt>
  </dgm:ptLst>
  <dgm:cxnLst>
    <dgm:cxn modelId="{060A6F3B-BF3D-BE49-BA87-457CCC0F126C}" type="presOf" srcId="{16DDB171-5BFA-EB42-9166-37F5D48635B2}" destId="{45CD59F2-8ABB-5247-A051-AB4167B88F7D}" srcOrd="0" destOrd="0" presId="urn:microsoft.com/office/officeart/2005/8/layout/hProcess9"/>
    <dgm:cxn modelId="{BFDD91D6-A9AD-6740-892B-1A9D5B757775}" type="presOf" srcId="{A6255F46-E33C-0D48-AC58-D7B360BDCDA3}" destId="{C9EA1690-CD96-B84C-B458-F944C9D4D943}" srcOrd="0" destOrd="0" presId="urn:microsoft.com/office/officeart/2005/8/layout/hProcess9"/>
    <dgm:cxn modelId="{875FFD61-1179-C041-A076-0A67149F89EF}" type="presOf" srcId="{8C044235-ED0A-8542-BFA3-BBFC322E5065}" destId="{DD25A9C6-73C5-034C-9141-067075B117D8}" srcOrd="0" destOrd="0" presId="urn:microsoft.com/office/officeart/2005/8/layout/hProcess9"/>
    <dgm:cxn modelId="{483E84F4-DD7F-4547-A1AA-3016BC91A585}" type="presOf" srcId="{3CA48109-FA20-5549-B15A-377BADE89DAB}" destId="{A8E927B3-6773-FD4B-9A48-2F817CC9A0C3}" srcOrd="0" destOrd="0" presId="urn:microsoft.com/office/officeart/2005/8/layout/hProcess9"/>
    <dgm:cxn modelId="{62DAF780-C55C-AB42-9E2B-0141DB93B539}" srcId="{BAD13A25-6A2D-CE4D-BBDF-9DF322328A0B}" destId="{840EF2FF-9D50-4647-9914-74D089286C46}" srcOrd="3" destOrd="0" parTransId="{0240F16D-AEDD-684F-B65F-104E4E03944E}" sibTransId="{8E6ED7E8-D563-BA4D-BE1B-F6FEDA493E2A}"/>
    <dgm:cxn modelId="{9A8AD613-B87B-F749-A27A-C3B4F65DD6DC}" srcId="{BAD13A25-6A2D-CE4D-BBDF-9DF322328A0B}" destId="{3CA48109-FA20-5549-B15A-377BADE89DAB}" srcOrd="4" destOrd="0" parTransId="{C1219510-CC27-EB47-9FE8-3EEC7F9FF617}" sibTransId="{B2C09679-8501-3F41-B005-C07E164C1412}"/>
    <dgm:cxn modelId="{038CE4FB-1C51-3043-A865-73036CD17DAF}" srcId="{BAD13A25-6A2D-CE4D-BBDF-9DF322328A0B}" destId="{8C044235-ED0A-8542-BFA3-BBFC322E5065}" srcOrd="2" destOrd="0" parTransId="{4F95847F-34CA-4D44-84E2-1B087FAFD286}" sibTransId="{05A2D59C-2686-254F-AC9F-77B373CFFA0D}"/>
    <dgm:cxn modelId="{514F1FB5-04ED-0847-A669-C6966B55EAA0}" srcId="{BAD13A25-6A2D-CE4D-BBDF-9DF322328A0B}" destId="{A6255F46-E33C-0D48-AC58-D7B360BDCDA3}" srcOrd="1" destOrd="0" parTransId="{1AA1851F-5BCC-AA45-901E-7D573E7A8398}" sibTransId="{55C08551-3926-7043-8953-EE006AE10C20}"/>
    <dgm:cxn modelId="{1D170C1D-EBF2-3742-A87B-BFD6824EAFAC}" srcId="{BAD13A25-6A2D-CE4D-BBDF-9DF322328A0B}" destId="{16DDB171-5BFA-EB42-9166-37F5D48635B2}" srcOrd="0" destOrd="0" parTransId="{BB918EFD-4426-9746-A7D0-2989A59FD731}" sibTransId="{633E97DD-A17D-A849-A386-20EFF63D7360}"/>
    <dgm:cxn modelId="{56D4FADE-DE10-E54D-99A3-946D4FB36D7A}" type="presOf" srcId="{840EF2FF-9D50-4647-9914-74D089286C46}" destId="{84E372B1-C2D4-044D-8D9B-03BAA0D0E7CB}" srcOrd="0" destOrd="0" presId="urn:microsoft.com/office/officeart/2005/8/layout/hProcess9"/>
    <dgm:cxn modelId="{EC20FAC0-3BBA-154E-B2B7-3F517F4072CA}" type="presOf" srcId="{BAD13A25-6A2D-CE4D-BBDF-9DF322328A0B}" destId="{6D04906C-8FA3-044F-A9CA-DE594BFC6B62}" srcOrd="0" destOrd="0" presId="urn:microsoft.com/office/officeart/2005/8/layout/hProcess9"/>
    <dgm:cxn modelId="{C8170C3B-B09A-9E47-A7D1-688C2BF99DBA}" type="presParOf" srcId="{6D04906C-8FA3-044F-A9CA-DE594BFC6B62}" destId="{2E8A1CBE-0266-EA4C-B578-7F204E55EDE3}" srcOrd="0" destOrd="0" presId="urn:microsoft.com/office/officeart/2005/8/layout/hProcess9"/>
    <dgm:cxn modelId="{269F6391-28F4-1C40-BDB2-F113523074DC}" type="presParOf" srcId="{6D04906C-8FA3-044F-A9CA-DE594BFC6B62}" destId="{F640416A-2778-4645-B00B-7C0C68CF0417}" srcOrd="1" destOrd="0" presId="urn:microsoft.com/office/officeart/2005/8/layout/hProcess9"/>
    <dgm:cxn modelId="{748CA332-F6B5-E84C-BEE1-2959B6C6F0EA}" type="presParOf" srcId="{F640416A-2778-4645-B00B-7C0C68CF0417}" destId="{45CD59F2-8ABB-5247-A051-AB4167B88F7D}" srcOrd="0" destOrd="0" presId="urn:microsoft.com/office/officeart/2005/8/layout/hProcess9"/>
    <dgm:cxn modelId="{EBAD3D1B-60B4-5544-811D-FC2A78CB0E1F}" type="presParOf" srcId="{F640416A-2778-4645-B00B-7C0C68CF0417}" destId="{BED00208-39D8-1A4E-9C2D-2D05B79860D1}" srcOrd="1" destOrd="0" presId="urn:microsoft.com/office/officeart/2005/8/layout/hProcess9"/>
    <dgm:cxn modelId="{48DDCD16-5859-DC40-9A0E-236A7E6B9788}" type="presParOf" srcId="{F640416A-2778-4645-B00B-7C0C68CF0417}" destId="{C9EA1690-CD96-B84C-B458-F944C9D4D943}" srcOrd="2" destOrd="0" presId="urn:microsoft.com/office/officeart/2005/8/layout/hProcess9"/>
    <dgm:cxn modelId="{6FE05E25-B5DC-3F41-BF2F-E394D9E61210}" type="presParOf" srcId="{F640416A-2778-4645-B00B-7C0C68CF0417}" destId="{E8222F88-CA9D-BA4F-9DBC-893D45FFE387}" srcOrd="3" destOrd="0" presId="urn:microsoft.com/office/officeart/2005/8/layout/hProcess9"/>
    <dgm:cxn modelId="{99C89DCC-8E0B-7249-B9D3-4A72BAAC2A14}" type="presParOf" srcId="{F640416A-2778-4645-B00B-7C0C68CF0417}" destId="{DD25A9C6-73C5-034C-9141-067075B117D8}" srcOrd="4" destOrd="0" presId="urn:microsoft.com/office/officeart/2005/8/layout/hProcess9"/>
    <dgm:cxn modelId="{44FB9849-33AF-4D41-891A-8A4A18B93DEF}" type="presParOf" srcId="{F640416A-2778-4645-B00B-7C0C68CF0417}" destId="{EFC0612A-059E-1648-A19F-CB6A9F29A6D5}" srcOrd="5" destOrd="0" presId="urn:microsoft.com/office/officeart/2005/8/layout/hProcess9"/>
    <dgm:cxn modelId="{D6783A97-B011-A041-BC0E-F78EAAE28369}" type="presParOf" srcId="{F640416A-2778-4645-B00B-7C0C68CF0417}" destId="{84E372B1-C2D4-044D-8D9B-03BAA0D0E7CB}" srcOrd="6" destOrd="0" presId="urn:microsoft.com/office/officeart/2005/8/layout/hProcess9"/>
    <dgm:cxn modelId="{E2590FC5-224C-CB41-8140-2D4CB3F1D641}" type="presParOf" srcId="{F640416A-2778-4645-B00B-7C0C68CF0417}" destId="{955F78DF-2E40-6842-AC82-A9685FF6538B}" srcOrd="7" destOrd="0" presId="urn:microsoft.com/office/officeart/2005/8/layout/hProcess9"/>
    <dgm:cxn modelId="{DA6E415F-E2CC-C94C-BABE-E54340B873AE}" type="presParOf" srcId="{F640416A-2778-4645-B00B-7C0C68CF0417}" destId="{A8E927B3-6773-FD4B-9A48-2F817CC9A0C3}"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69" y="796521"/>
          <a:ext cx="1872319" cy="1062029"/>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destroy</a:t>
          </a:r>
          <a:endParaRPr lang="en-US" sz="2500" kern="1200" dirty="0">
            <a:latin typeface="Courier New" panose="02070309020205020404" pitchFamily="49" charset="0"/>
            <a:cs typeface="Courier New" panose="02070309020205020404" pitchFamily="49" charset="0"/>
          </a:endParaRPr>
        </a:p>
      </dsp:txBody>
      <dsp:txXfrm>
        <a:off x="52113" y="848365"/>
        <a:ext cx="1768631" cy="958341"/>
      </dsp:txXfrm>
    </dsp:sp>
    <dsp:sp modelId="{C9EA1690-CD96-B84C-B458-F944C9D4D943}">
      <dsp:nvSpPr>
        <dsp:cNvPr id="0" name=""/>
        <dsp:cNvSpPr/>
      </dsp:nvSpPr>
      <dsp:spPr>
        <a:xfrm>
          <a:off x="1986062"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create</a:t>
          </a:r>
          <a:endParaRPr lang="en-US" sz="2500" kern="1200" dirty="0">
            <a:latin typeface="Courier New" panose="02070309020205020404" pitchFamily="49" charset="0"/>
            <a:cs typeface="Courier New" panose="02070309020205020404" pitchFamily="49" charset="0"/>
          </a:endParaRPr>
        </a:p>
      </dsp:txBody>
      <dsp:txXfrm>
        <a:off x="2037906" y="848365"/>
        <a:ext cx="1768631" cy="958341"/>
      </dsp:txXfrm>
    </dsp:sp>
    <dsp:sp modelId="{DD25A9C6-73C5-034C-9141-067075B117D8}">
      <dsp:nvSpPr>
        <dsp:cNvPr id="0" name=""/>
        <dsp:cNvSpPr/>
      </dsp:nvSpPr>
      <dsp:spPr>
        <a:xfrm>
          <a:off x="3971855"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converge</a:t>
          </a:r>
          <a:endParaRPr lang="en-US" sz="2500" kern="1200" dirty="0">
            <a:latin typeface="Courier New" panose="02070309020205020404" pitchFamily="49" charset="0"/>
            <a:cs typeface="Courier New" panose="02070309020205020404" pitchFamily="49" charset="0"/>
          </a:endParaRPr>
        </a:p>
      </dsp:txBody>
      <dsp:txXfrm>
        <a:off x="4023699" y="848365"/>
        <a:ext cx="1768631" cy="958341"/>
      </dsp:txXfrm>
    </dsp:sp>
    <dsp:sp modelId="{84E372B1-C2D4-044D-8D9B-03BAA0D0E7CB}">
      <dsp:nvSpPr>
        <dsp:cNvPr id="0" name=""/>
        <dsp:cNvSpPr/>
      </dsp:nvSpPr>
      <dsp:spPr>
        <a:xfrm>
          <a:off x="5957649"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a:t>
          </a:r>
          <a:r>
            <a:rPr lang="en-US" sz="2500" kern="1200" dirty="0" smtClean="0"/>
            <a:t>  </a:t>
          </a:r>
          <a:r>
            <a:rPr lang="en-US" sz="2500" kern="1200" dirty="0" smtClean="0">
              <a:latin typeface="Courier New" panose="02070309020205020404" pitchFamily="49" charset="0"/>
              <a:cs typeface="Courier New" panose="02070309020205020404" pitchFamily="49" charset="0"/>
            </a:rPr>
            <a:t>verify</a:t>
          </a:r>
          <a:endParaRPr lang="en-US" sz="2500" kern="1200" dirty="0">
            <a:latin typeface="Courier New" panose="02070309020205020404" pitchFamily="49" charset="0"/>
            <a:cs typeface="Courier New" panose="02070309020205020404" pitchFamily="49" charset="0"/>
          </a:endParaRPr>
        </a:p>
      </dsp:txBody>
      <dsp:txXfrm>
        <a:off x="6009493" y="848365"/>
        <a:ext cx="1768631" cy="958341"/>
      </dsp:txXfrm>
    </dsp:sp>
    <dsp:sp modelId="{A8E927B3-6773-FD4B-9A48-2F817CC9A0C3}">
      <dsp:nvSpPr>
        <dsp:cNvPr id="0" name=""/>
        <dsp:cNvSpPr/>
      </dsp:nvSpPr>
      <dsp:spPr>
        <a:xfrm>
          <a:off x="7943442" y="796521"/>
          <a:ext cx="1872319" cy="1062029"/>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destroy</a:t>
          </a:r>
          <a:endParaRPr lang="en-US" sz="2500" kern="1200" dirty="0">
            <a:latin typeface="Courier New" panose="02070309020205020404" pitchFamily="49" charset="0"/>
            <a:cs typeface="Courier New" panose="02070309020205020404" pitchFamily="49" charset="0"/>
          </a:endParaRPr>
        </a:p>
      </dsp:txBody>
      <dsp:txXfrm>
        <a:off x="7995286" y="848365"/>
        <a:ext cx="1768631" cy="95834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2016-02-20</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is a </a:t>
            </a:r>
            <a:r>
              <a:rPr lang="en-US" dirty="0" smtClean="0"/>
              <a:t>command</a:t>
            </a:r>
            <a:r>
              <a:rPr lang="en-US" baseline="0" dirty="0" smtClean="0"/>
              <a:t> </a:t>
            </a:r>
            <a:r>
              <a:rPr lang="en-US" dirty="0" smtClean="0"/>
              <a:t>line application </a:t>
            </a:r>
            <a:r>
              <a:rPr lang="en-US" dirty="0" smtClean="0"/>
              <a:t>that enables us to manage the testing lifecycle.</a:t>
            </a:r>
          </a:p>
          <a:p>
            <a:endParaRPr lang="en-US" dirty="0" smtClean="0"/>
          </a:p>
          <a:p>
            <a:r>
              <a:rPr lang="en-US" dirty="0" smtClean="0"/>
              <a:t>Similar to other tools within the ChefDK, we can ask for help to see the available commands.</a:t>
            </a:r>
          </a:p>
          <a:p>
            <a:endParaRPr lang="en-US" dirty="0" smtClean="0"/>
          </a:p>
          <a:p>
            <a:r>
              <a:rPr lang="en-US" dirty="0" smtClean="0"/>
              <a:t>The `</a:t>
            </a:r>
            <a:r>
              <a:rPr lang="en-US" dirty="0" err="1" smtClean="0"/>
              <a:t>init</a:t>
            </a:r>
            <a:r>
              <a:rPr lang="en-US" dirty="0" smtClean="0"/>
              <a:t>` command, by its name, seems like a good place to get started.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3309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help </a:t>
            </a:r>
            <a:r>
              <a:rPr lang="en-US" dirty="0" err="1" smtClean="0"/>
              <a:t>init</a:t>
            </a:r>
            <a:r>
              <a:rPr lang="en-US" dirty="0" smtClean="0"/>
              <a:t>` tells us that it will add Test Kitchen support to an existing project. It creates a .</a:t>
            </a:r>
            <a:r>
              <a:rPr lang="en-US" dirty="0" err="1" smtClean="0"/>
              <a:t>kitchen.yml</a:t>
            </a:r>
            <a:r>
              <a:rPr lang="en-US" dirty="0" smtClean="0"/>
              <a:t> file within the project's root directory.</a:t>
            </a:r>
          </a:p>
          <a:p>
            <a:endParaRPr lang="en-US" dirty="0" smtClean="0"/>
          </a:p>
          <a:p>
            <a:r>
              <a:rPr lang="en-US" dirty="0" smtClean="0"/>
              <a:t>There are a number of flags and other options but let's see if the cookbooks we created even needs us to initialize test kitchen.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43152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Using `tree` to look at the workstation cookbook, showing all hidden files and ignoring all </a:t>
            </a:r>
            <a:r>
              <a:rPr lang="en-US" dirty="0" err="1" smtClean="0"/>
              <a:t>git</a:t>
            </a:r>
            <a:r>
              <a:rPr lang="en-US" dirty="0" smtClean="0"/>
              <a:t> files, it looks like our cookbook already has a </a:t>
            </a:r>
            <a:r>
              <a:rPr lang="de-DE" dirty="0" smtClean="0"/>
              <a:t>.kitchen.yml</a:t>
            </a:r>
            <a:r>
              <a:rPr lang="en-US" dirty="0" smtClean="0"/>
              <a:t>.</a:t>
            </a:r>
          </a:p>
          <a:p>
            <a:endParaRPr lang="en-US" dirty="0" smtClean="0"/>
          </a:p>
          <a:p>
            <a:r>
              <a:rPr lang="en-US" dirty="0" smtClean="0"/>
              <a:t>It was actually created alongside the other files when we ran the `chef generate cookbook` command when we originally created this cookbook.</a:t>
            </a:r>
          </a:p>
          <a:p>
            <a:endParaRPr lang="en-US" dirty="0" smtClean="0"/>
          </a:p>
          <a:p>
            <a:r>
              <a:rPr lang="en-US" dirty="0" smtClean="0"/>
              <a:t>Let's take a look at the contents of this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16503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kitchen.yml</a:t>
            </a:r>
            <a:r>
              <a:rPr lang="en-US" dirty="0" smtClean="0"/>
              <a:t> file defines a number of configuration entries that the kitchen command uses during execution.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79816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need to run `kitchen </a:t>
            </a:r>
            <a:r>
              <a:rPr lang="en-US" dirty="0" err="1" smtClean="0"/>
              <a:t>init</a:t>
            </a:r>
            <a:r>
              <a:rPr lang="en-US" dirty="0" smtClean="0"/>
              <a:t>` because we already have a default kitchen file. We may still need to update it to accomplish our objectives so lets learn more about the various fields in the configuration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1874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key is driver, which has a single key-value pair that specifies the name of the driver Kitchen will use when executed. </a:t>
            </a:r>
          </a:p>
          <a:p>
            <a:endParaRPr lang="en-US" dirty="0" smtClean="0"/>
          </a:p>
          <a:p>
            <a:r>
              <a:rPr lang="en-US" dirty="0" smtClean="0"/>
              <a:t>The driver is responsible for creating the instance that we will use to test our cookbook. There are lots of different drivers available.</a:t>
            </a:r>
          </a:p>
          <a:p>
            <a:endParaRPr lang="en-US" dirty="0" smtClean="0"/>
          </a:p>
          <a:p>
            <a:r>
              <a:rPr lang="en-US" dirty="0" smtClean="0"/>
              <a:t>Instructor Note: Testing</a:t>
            </a:r>
            <a:r>
              <a:rPr lang="en-US" baseline="0" dirty="0" smtClean="0"/>
              <a:t> on this remote workstation requires that we use a completely different kitchen configuration file. This configuration file is generated for use on local machines which is not ideal when working on a virtual machine in the cloud.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3903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key is </a:t>
            </a:r>
            <a:r>
              <a:rPr lang="en-US" dirty="0" err="1" smtClean="0"/>
              <a:t>provisioner</a:t>
            </a:r>
            <a:r>
              <a:rPr lang="en-US" dirty="0" smtClean="0"/>
              <a:t>, which also has a single key-value pair which is the name of the </a:t>
            </a:r>
            <a:r>
              <a:rPr lang="en-US" dirty="0" err="1" smtClean="0"/>
              <a:t>provisioner</a:t>
            </a:r>
            <a:r>
              <a:rPr lang="en-US" dirty="0" smtClean="0"/>
              <a:t> Kitchen will use when executed. This </a:t>
            </a:r>
            <a:r>
              <a:rPr lang="en-US" dirty="0" err="1" smtClean="0"/>
              <a:t>provisioner</a:t>
            </a:r>
            <a:r>
              <a:rPr lang="en-US" dirty="0" smtClean="0"/>
              <a:t> is responsible for how it applies code to the instance that the driver created. Here the default value is </a:t>
            </a:r>
            <a:r>
              <a:rPr lang="en-US" dirty="0" err="1" smtClean="0"/>
              <a:t>chef_zero</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6444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key is platforms, which contains a list of all the platforms that Kitchen will test against when executed. This should be a list of all the platforms that you want your cookbook to support.</a:t>
            </a:r>
          </a:p>
          <a:p>
            <a:endParaRPr lang="en-US" dirty="0" smtClean="0"/>
          </a:p>
          <a:p>
            <a:r>
              <a:rPr lang="en-US" dirty="0" smtClean="0"/>
              <a:t>None of these platforms are ones that we</a:t>
            </a:r>
            <a:r>
              <a:rPr lang="en-US" baseline="0" dirty="0" smtClean="0"/>
              <a:t> are interested in supporting. We can specify various different Operating Systems and Versions like Windows.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719893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key is suites, which contains a list of all the test suites that Kitchen will test against when executed. Each suite usually defines a unique combination of run lists that exercise all the recipes within a cookbook.</a:t>
            </a:r>
          </a:p>
          <a:p>
            <a:endParaRPr lang="en-US" dirty="0" smtClean="0"/>
          </a:p>
          <a:p>
            <a:r>
              <a:rPr lang="en-US" dirty="0" smtClean="0"/>
              <a:t>In this example, this suite is named 'default'.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34334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default suite will execute the run list </a:t>
            </a:r>
            <a:r>
              <a:rPr lang="en-US" dirty="0" smtClean="0"/>
              <a:t>containing</a:t>
            </a:r>
            <a:r>
              <a:rPr lang="en-US" baseline="0" dirty="0" smtClean="0"/>
              <a:t> t</a:t>
            </a:r>
            <a:r>
              <a:rPr lang="en-US" dirty="0" smtClean="0"/>
              <a:t>he </a:t>
            </a:r>
            <a:r>
              <a:rPr lang="en-US" dirty="0" smtClean="0"/>
              <a:t>workstation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15439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the Test Kitchen tool to execute your configured code, write and execute tests, and use </a:t>
            </a:r>
            <a:r>
              <a:rPr lang="en-US" sz="1200" kern="1200" dirty="0" err="1" smtClean="0">
                <a:solidFill>
                  <a:schemeClr val="tx1"/>
                </a:solidFill>
                <a:effectLst/>
                <a:latin typeface="Arial" panose="020B0604020202020204" pitchFamily="34" charset="0"/>
                <a:ea typeface="+mn-ea"/>
                <a:cs typeface="Arial" panose="020B0604020202020204" pitchFamily="34" charset="0"/>
              </a:rPr>
              <a:t>InSpec</a:t>
            </a:r>
            <a:r>
              <a:rPr lang="en-US" sz="1200" kern="1200" dirty="0" smtClean="0">
                <a:solidFill>
                  <a:schemeClr val="tx1"/>
                </a:solidFill>
                <a:effectLst/>
                <a:latin typeface="Arial" panose="020B0604020202020204" pitchFamily="34" charset="0"/>
                <a:ea typeface="+mn-ea"/>
                <a:cs typeface="Arial" panose="020B0604020202020204" pitchFamily="34" charset="0"/>
              </a:rPr>
              <a:t> to test your servers' actual state.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5641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It is important to recognize that within the .</a:t>
            </a:r>
            <a:r>
              <a:rPr lang="en-US" dirty="0" err="1" smtClean="0"/>
              <a:t>kitchen.yml</a:t>
            </a:r>
            <a:r>
              <a:rPr lang="en-US" dirty="0" smtClean="0"/>
              <a:t> file we defined two fields that create a test matrix;</a:t>
            </a:r>
            <a:r>
              <a:rPr lang="en-US" baseline="0" dirty="0" smtClean="0"/>
              <a:t> T</a:t>
            </a:r>
            <a:r>
              <a:rPr lang="en-US" dirty="0" smtClean="0"/>
              <a:t>he number of platforms we want to support multiplied by the number of test suites that we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01632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example</a:t>
            </a:r>
            <a:r>
              <a:rPr lang="en-US" baseline="0" dirty="0" smtClean="0"/>
              <a:t>, if we were to run this command on a local workstation, w</a:t>
            </a:r>
            <a:r>
              <a:rPr lang="en-US" dirty="0" smtClean="0"/>
              <a:t>e can visualize this test matrix by running the command `kitchen list`. </a:t>
            </a:r>
          </a:p>
          <a:p>
            <a:endParaRPr lang="en-US" dirty="0" smtClean="0"/>
          </a:p>
          <a:p>
            <a:r>
              <a:rPr lang="en-US" dirty="0" smtClean="0"/>
              <a:t>In the output you can see that an instance is created in the list for every suite and every platform. In our current file we have one suite, named 'default', and two platforms. First the </a:t>
            </a:r>
            <a:r>
              <a:rPr lang="en-US" dirty="0" err="1" smtClean="0"/>
              <a:t>ubuntu</a:t>
            </a:r>
            <a:r>
              <a:rPr lang="en-US" dirty="0" smtClean="0"/>
              <a:t> 12.04</a:t>
            </a:r>
            <a:r>
              <a:rPr lang="en-US" baseline="0" dirty="0" smtClean="0"/>
              <a:t> </a:t>
            </a:r>
            <a:r>
              <a:rPr lang="en-US" dirty="0" smtClean="0"/>
              <a:t>platform.</a:t>
            </a:r>
          </a:p>
          <a:p>
            <a:endParaRPr lang="en-US" dirty="0" smtClean="0"/>
          </a:p>
          <a:p>
            <a:r>
              <a:rPr lang="en-US" dirty="0" smtClean="0"/>
              <a:t>Instructor Note: This</a:t>
            </a:r>
            <a:r>
              <a:rPr lang="en-US" baseline="0" dirty="0" smtClean="0"/>
              <a:t> command will fail if ran on the workstations because the vagrant driver is still defined on the remote workstation. This is an example.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55366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second centos 6.5 platform.</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This</a:t>
            </a:r>
            <a:r>
              <a:rPr lang="en-US" baseline="0" dirty="0" smtClean="0"/>
              <a:t> command will fail if run on the workstations because the vagrant driver is still defined on the remote workstation. This is an example.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124776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Test Kitchen is tool that you will often use on your local workstation. That is why the default configuration file uses vagrant. Vagrant allows Test Kitchen to communicate with </a:t>
            </a:r>
            <a:r>
              <a:rPr lang="en-US" baseline="0" dirty="0" err="1" smtClean="0"/>
              <a:t>VirtualBox</a:t>
            </a:r>
            <a:r>
              <a:rPr lang="en-US" baseline="0" dirty="0" smtClean="0"/>
              <a:t> to provision test instance that you can easily spin up and tear down. However, </a:t>
            </a:r>
            <a:r>
              <a:rPr lang="en-US" baseline="0" dirty="0" err="1" smtClean="0"/>
              <a:t>VirtualBox</a:t>
            </a:r>
            <a:r>
              <a:rPr lang="en-US" baseline="0" dirty="0" smtClean="0"/>
              <a:t> does not work on virtual instances. We are currently using a virtual instance in the Amazon EC2 cloud. So instead we are going to configure Test Kitchen to provision virtual instances for us in the Amazon EC2 cloud.</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We have provided a template file that has all the settings properly configured for our Training Amazon EC2 cloud. In the next series of steps we are going to copy that file into the cookbook and edit it with specific values.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912593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Copy</a:t>
            </a:r>
            <a:r>
              <a:rPr lang="en-US" baseline="0" dirty="0" smtClean="0"/>
              <a:t> the template kitchen configuration file from the home directory into the workstation cookbook directory. This will replace </a:t>
            </a:r>
            <a:r>
              <a:rPr lang="en-US" baseline="0" dirty="0" smtClean="0"/>
              <a:t>the </a:t>
            </a:r>
            <a:r>
              <a:rPr lang="en-US" baseline="0" dirty="0" smtClean="0"/>
              <a:t>existing kitchen configuration with the one set up to work within Amazon EC2.</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927013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a:t>
            </a:r>
            <a:r>
              <a:rPr lang="en-US" baseline="0" dirty="0" smtClean="0"/>
              <a:t> the file to insert your name and company information.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531118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the file</a:t>
            </a:r>
            <a:r>
              <a:rPr lang="en-US" baseline="0" dirty="0" smtClean="0"/>
              <a:t> to define the correct test suite. In this instance we want to test the 'workstation'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77613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the `kitchen list` command to display our test matrix. You should see a single instance.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38097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Alright</a:t>
            </a:r>
            <a:r>
              <a:rPr lang="en-US" baseline="0" dirty="0" smtClean="0"/>
              <a:t> the 'workstation' cookbook configuration has been update properly and we verified that with `kitchen list`. Now to test our cookbook's recipe against that system we are going </a:t>
            </a:r>
            <a:r>
              <a:rPr lang="en-US" baseline="0" dirty="0" smtClean="0"/>
              <a:t>to need to use Test Kitchen.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76865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kitchen command is `kitchen create`.</a:t>
            </a:r>
          </a:p>
          <a:p>
            <a:endParaRPr lang="en-US" dirty="0" smtClean="0"/>
          </a:p>
          <a:p>
            <a:r>
              <a:rPr lang="en-US" dirty="0" smtClean="0"/>
              <a:t>To create an instance means to turn on virtual or cloud instances for the platforms specified in the kitchen configuration.</a:t>
            </a:r>
          </a:p>
          <a:p>
            <a:endParaRPr lang="en-US" dirty="0" smtClean="0"/>
          </a:p>
          <a:p>
            <a:r>
              <a:rPr lang="en-US" dirty="0" smtClean="0"/>
              <a:t>In our case, this command would use the ec2</a:t>
            </a:r>
            <a:r>
              <a:rPr lang="en-US" baseline="0" dirty="0" smtClean="0"/>
              <a:t> driver to create a Windows 2012 R2 instance.</a:t>
            </a:r>
            <a:endParaRPr lang="en-US" dirty="0" smtClean="0"/>
          </a:p>
          <a:p>
            <a:endParaRPr lang="en-US" dirty="0" smtClean="0"/>
          </a:p>
          <a:p>
            <a:r>
              <a:rPr lang="en-US" dirty="0" smtClean="0"/>
              <a:t>Instructor Note: The command does allow you to create specific instances by name or all instances that match a provided criteria.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4644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Will</a:t>
            </a:r>
            <a:r>
              <a:rPr lang="en-US" baseline="0" dirty="0" smtClean="0"/>
              <a:t> the recipes that we created work on another system similar to this one? Will they work in production?</a:t>
            </a:r>
          </a:p>
          <a:p>
            <a:endParaRPr lang="en-US" baseline="0" dirty="0" smtClean="0"/>
          </a:p>
          <a:p>
            <a:r>
              <a:rPr lang="en-US" baseline="0" dirty="0" smtClean="0"/>
              <a:t>When we develop our automation we need to start thinking about verifying it. Because it is all too common a story of automation failing when it reaches production because it was never validated against anything other than "my machine".</a:t>
            </a:r>
          </a:p>
          <a:p>
            <a:endParaRPr lang="en-US" dirty="0" smtClean="0"/>
          </a:p>
          <a:p>
            <a:r>
              <a:rPr lang="en-US" dirty="0" smtClean="0"/>
              <a:t>So how could we solve a problem like this?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685782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Creating an image gives us a instance to test our cookbooks but it still would leave us with the work of installing chef and applying the cookbook defined in our .</a:t>
            </a:r>
            <a:r>
              <a:rPr lang="en-US" dirty="0" err="1" smtClean="0"/>
              <a:t>kitchen.yml</a:t>
            </a:r>
            <a:r>
              <a:rPr lang="en-US" dirty="0" smtClean="0"/>
              <a:t> run list.</a:t>
            </a:r>
          </a:p>
          <a:p>
            <a:endParaRPr lang="en-US" dirty="0" smtClean="0"/>
          </a:p>
          <a:p>
            <a:r>
              <a:rPr lang="en-US" dirty="0" smtClean="0"/>
              <a:t>So let's</a:t>
            </a:r>
            <a:r>
              <a:rPr lang="en-US" baseline="0" dirty="0" smtClean="0"/>
              <a:t> </a:t>
            </a:r>
            <a:r>
              <a:rPr lang="en-US" dirty="0" smtClean="0"/>
              <a:t>introduce you to the second kitchen command: `kitchen converge`.</a:t>
            </a:r>
          </a:p>
          <a:p>
            <a:endParaRPr lang="en-US" dirty="0" smtClean="0"/>
          </a:p>
          <a:p>
            <a:r>
              <a:rPr lang="en-US" dirty="0" smtClean="0"/>
              <a:t>Converging an instance will create the instance if it has not already been created. Then it will install chef and apply that cookbook to that instance.</a:t>
            </a:r>
          </a:p>
          <a:p>
            <a:endParaRPr lang="en-US" dirty="0" smtClean="0"/>
          </a:p>
          <a:p>
            <a:r>
              <a:rPr lang="en-US" dirty="0" smtClean="0"/>
              <a:t>In our case, this command would take our image and install chef and apply the workstation cookbook's default recipe.</a:t>
            </a:r>
          </a:p>
          <a:p>
            <a:endParaRPr lang="en-US" dirty="0" smtClean="0"/>
          </a:p>
          <a:p>
            <a:r>
              <a:rPr lang="en-US" dirty="0" smtClean="0"/>
              <a:t>Instructor Note: It also, like the `kitchen create` commands, defaults to all instances when executed without any parameters. And is capable of accepting parameters to converge a specific instance or all instances that match the provided criteria.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45950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Execute `kitchen converge` to validate that our workstation cookbook's default recipe is able to converge on the </a:t>
            </a:r>
            <a:r>
              <a:rPr lang="en-US" sz="1200" smtClean="0"/>
              <a:t>Windows </a:t>
            </a:r>
            <a:r>
              <a:rPr lang="en-US" sz="1200" smtClean="0"/>
              <a:t>2012 R2 </a:t>
            </a:r>
            <a:r>
              <a:rPr lang="en-US" sz="1200" dirty="0" smtClean="0"/>
              <a:t>instance.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t>Instructor Note: This</a:t>
            </a:r>
            <a:r>
              <a:rPr lang="en-US" sz="1200" baseline="0" dirty="0" smtClean="0"/>
              <a:t> process can easily take 5 minutes before the instance is ready and able to be converged.</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53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a:t>
            </a:r>
            <a:r>
              <a:rPr lang="en-US" baseline="0" dirty="0" smtClean="0"/>
              <a:t> can also login to the instance through the command `kitchen login`. This is useful to see the state of the system to ensure that UAC has been properly disabled.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12493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successfully configured the workstation cookbook to use the Amazon EC2 driver and target a Windows 2012 R2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33987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same thing again for the '</a:t>
            </a:r>
            <a:r>
              <a:rPr lang="en-US" dirty="0" err="1" smtClean="0"/>
              <a:t>iis</a:t>
            </a:r>
            <a:r>
              <a:rPr lang="en-US" dirty="0" smtClean="0"/>
              <a:t>-demo' cookbook. Update the .</a:t>
            </a:r>
            <a:r>
              <a:rPr lang="en-US" dirty="0" err="1" smtClean="0"/>
              <a:t>kitchen.yml</a:t>
            </a:r>
            <a:r>
              <a:rPr lang="en-US" dirty="0" smtClean="0"/>
              <a:t> file so that it converges the </a:t>
            </a:r>
            <a:r>
              <a:rPr lang="en-US" dirty="0" err="1" smtClean="0"/>
              <a:t>iis</a:t>
            </a:r>
            <a:r>
              <a:rPr lang="en-US" dirty="0" smtClean="0"/>
              <a:t>-demo cookbook's default recipe</a:t>
            </a:r>
            <a:r>
              <a:rPr lang="en-US" baseline="0" dirty="0" smtClean="0"/>
              <a:t> on a Windows 2012R2 instance through the EC2 driver.</a:t>
            </a:r>
          </a:p>
          <a:p>
            <a:endParaRPr lang="en-US" dirty="0" smtClean="0"/>
          </a:p>
          <a:p>
            <a:r>
              <a:rPr lang="en-US" dirty="0" smtClean="0"/>
              <a:t>Instructor Note: Allow 12</a:t>
            </a:r>
            <a:r>
              <a:rPr lang="en-US" baseline="0" dirty="0" smtClean="0"/>
              <a:t> minutes to complete this exercise. Most of the time for this exercise is likely going to be spent waiting for the instance in Amazon EC2 to be ready.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996402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r</a:t>
            </a:r>
            <a:r>
              <a:rPr lang="en-US" dirty="0" smtClean="0"/>
              <a:t>eturn to the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36336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Copy</a:t>
            </a:r>
            <a:r>
              <a:rPr lang="en-US" baseline="0" dirty="0" smtClean="0"/>
              <a:t> the template kitchen configuration file from the home directory into the '</a:t>
            </a:r>
            <a:r>
              <a:rPr lang="en-US" baseline="0" dirty="0" err="1" smtClean="0"/>
              <a:t>iis</a:t>
            </a:r>
            <a:r>
              <a:rPr lang="en-US" baseline="0" dirty="0" smtClean="0"/>
              <a:t>-demo' cookbook directory. This will replace with the existing kitchen configuration with the one set up to work within Amazon EC2.</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933964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a:t>
            </a:r>
            <a:r>
              <a:rPr lang="en-US" baseline="0" dirty="0" smtClean="0"/>
              <a:t> the file to insert your name and company information.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72869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the file</a:t>
            </a:r>
            <a:r>
              <a:rPr lang="en-US" baseline="0" dirty="0" smtClean="0"/>
              <a:t> to define the correct test suite. In this instance we want to test the 'workstation'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813312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t>
            </a:r>
            <a:r>
              <a:rPr lang="en-US" baseline="0" dirty="0" smtClean="0"/>
              <a:t>hange </a:t>
            </a:r>
            <a:r>
              <a:rPr lang="en-US" dirty="0" smtClean="0"/>
              <a:t>into the '</a:t>
            </a:r>
            <a:r>
              <a:rPr lang="en-US" dirty="0" err="1" smtClean="0"/>
              <a:t>iis</a:t>
            </a:r>
            <a:r>
              <a:rPr lang="en-US" dirty="0" smtClean="0"/>
              <a:t>-demo' cookbook folder.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4409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Write down or type out as many of the steps you can think of required to test one of the cookbooks.</a:t>
            </a:r>
          </a:p>
          <a:p>
            <a:endParaRPr lang="en-US" dirty="0" smtClean="0"/>
          </a:p>
          <a:p>
            <a:r>
              <a:rPr lang="en-US" dirty="0" smtClean="0"/>
              <a:t>When you are ready turn to another person and</a:t>
            </a:r>
            <a:r>
              <a:rPr lang="en-US" baseline="0" dirty="0" smtClean="0"/>
              <a:t> </a:t>
            </a:r>
            <a:r>
              <a:rPr lang="en-US" dirty="0" smtClean="0"/>
              <a:t>compare your lists. Create a complete list with all the steps that you have identified.</a:t>
            </a:r>
            <a:r>
              <a:rPr lang="en-US" baseline="0" dirty="0" smtClean="0"/>
              <a:t> Then as a group we will discuss all the steps necessary to test a cookbook.</a:t>
            </a:r>
          </a:p>
          <a:p>
            <a:endParaRPr lang="en-US" baseline="0" dirty="0" smtClean="0"/>
          </a:p>
          <a:p>
            <a:r>
              <a:rPr lang="en-US" baseline="0" dirty="0" smtClean="0"/>
              <a:t>Instructor Note: This exercise is useful in helping the learners visualize the each step of testing process and how Test Kitchen maps to each of </a:t>
            </a:r>
            <a:r>
              <a:rPr lang="en-US" baseline="0" smtClean="0"/>
              <a:t>those steps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Execute `kitchen converge` to validate that our </a:t>
            </a:r>
            <a:r>
              <a:rPr lang="en-US" dirty="0" err="1" smtClean="0"/>
              <a:t>iis</a:t>
            </a:r>
            <a:r>
              <a:rPr lang="en-US" dirty="0" smtClean="0"/>
              <a:t>-demo cookbook's default recipe is able to converge on the </a:t>
            </a:r>
            <a:r>
              <a:rPr lang="en-US" sz="1200" dirty="0" smtClean="0"/>
              <a:t> Windows 2012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53738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Congratulations you successfully converged the '</a:t>
            </a:r>
            <a:r>
              <a:rPr lang="en-US" baseline="0" dirty="0" err="1" smtClean="0"/>
              <a:t>iis</a:t>
            </a:r>
            <a:r>
              <a:rPr lang="en-US" baseline="0" dirty="0" smtClean="0"/>
              <a:t>-demo' cookbook on a test instance that you created in Amazon EC2.</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83077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does this test when kitchen converges a recipe?</a:t>
            </a:r>
          </a:p>
          <a:p>
            <a:endParaRPr lang="en-US" dirty="0" smtClean="0"/>
          </a:p>
          <a:p>
            <a:r>
              <a:rPr lang="en-US" dirty="0" smtClean="0"/>
              <a:t>What does it NOT test when kitchen converges a recipe?</a:t>
            </a:r>
          </a:p>
          <a:p>
            <a:endParaRPr lang="en-US" dirty="0" smtClean="0"/>
          </a:p>
          <a:p>
            <a:r>
              <a:rPr lang="en-US" dirty="0" smtClean="0"/>
              <a:t>Instructor Note: Converging the recipe is able to validate that our recipe is defined without error. However, converging a particular recipe does not validate that the intended goal of the recipe has been successfully executed.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25309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left to validate to ensure that the cookbook successfully applied the policy defined in the recipe?</a:t>
            </a:r>
          </a:p>
          <a:p>
            <a:endParaRPr lang="en-US" dirty="0" smtClean="0"/>
          </a:p>
          <a:p>
            <a:r>
              <a:rPr lang="en-US" dirty="0" smtClean="0"/>
              <a:t>Instructor Note: Converging the instance ensured that the recipe was able to install a package, write out a file, and start and enable a service. But what it was unable to check to see if the system was configured correctly -- is our instance serving up our custom home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84466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automation that automatically understands the intention defined in the recipes we create. To do that we will define our own automated test.</a:t>
            </a:r>
          </a:p>
          <a:p>
            <a:endParaRPr lang="en-US" dirty="0" smtClean="0"/>
          </a:p>
          <a:p>
            <a:r>
              <a:rPr lang="en-US" dirty="0" smtClean="0"/>
              <a:t>Lets explore testing by adding an</a:t>
            </a:r>
            <a:r>
              <a:rPr lang="en-US" baseline="0" dirty="0" smtClean="0"/>
              <a:t> expectation that will validate that UAC has been properly disabled on our test instance.</a:t>
            </a:r>
          </a:p>
          <a:p>
            <a:endParaRPr lang="en-US" baseline="0" dirty="0" smtClean="0"/>
          </a:p>
          <a:p>
            <a:r>
              <a:rPr lang="en-US" baseline="0" dirty="0" smtClean="0"/>
              <a:t>To do that we are going to need to learn a few more kitchen commands and a way to express our expectations in a language called </a:t>
            </a:r>
            <a:r>
              <a:rPr lang="en-US" baseline="0" dirty="0" err="1" smtClean="0"/>
              <a:t>InSpec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87463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InSpec</a:t>
            </a:r>
            <a:r>
              <a:rPr lang="en-US" baseline="0" dirty="0" smtClean="0"/>
              <a:t> </a:t>
            </a:r>
            <a:r>
              <a:rPr lang="en-US" dirty="0" smtClean="0"/>
              <a:t>is one of many possible test frameworks that Test Kitchen supports. It is a popular choice for those doing Chef cookbook development because </a:t>
            </a:r>
            <a:r>
              <a:rPr lang="en-US" dirty="0" err="1" smtClean="0"/>
              <a:t>InSpec</a:t>
            </a:r>
            <a:r>
              <a:rPr lang="en-US" dirty="0" smtClean="0"/>
              <a:t> is written</a:t>
            </a:r>
            <a:r>
              <a:rPr lang="en-US" baseline="0" dirty="0" smtClean="0"/>
              <a:t> by Chef and </a:t>
            </a:r>
            <a:r>
              <a:rPr lang="en-US" dirty="0" smtClean="0"/>
              <a:t>is built on a Ruby testing framework named </a:t>
            </a:r>
            <a:r>
              <a:rPr lang="en-US" dirty="0" err="1" smtClean="0"/>
              <a:t>RSpec</a:t>
            </a:r>
            <a:r>
              <a:rPr lang="en-US" dirty="0" smtClean="0"/>
              <a:t>.</a:t>
            </a:r>
          </a:p>
          <a:p>
            <a:endParaRPr lang="en-US" dirty="0" smtClean="0"/>
          </a:p>
          <a:p>
            <a:r>
              <a:rPr lang="en-US" dirty="0" err="1" smtClean="0"/>
              <a:t>RSpec</a:t>
            </a:r>
            <a:r>
              <a:rPr lang="en-US" dirty="0" smtClean="0"/>
              <a:t> is similar to Chef - as it is a Domain Specific Language, or DSL, layered on top of Ruby. Where Chef gives us a DSL to describe the policy of our system, </a:t>
            </a:r>
            <a:r>
              <a:rPr lang="en-US" dirty="0" err="1" smtClean="0"/>
              <a:t>RSpec</a:t>
            </a:r>
            <a:r>
              <a:rPr lang="en-US" dirty="0" smtClean="0"/>
              <a:t> allows us to describe the expectations of tests that we define. </a:t>
            </a:r>
            <a:r>
              <a:rPr lang="en-US" dirty="0" err="1" smtClean="0"/>
              <a:t>InSpec</a:t>
            </a:r>
            <a:r>
              <a:rPr lang="en-US" dirty="0" smtClean="0"/>
              <a:t> adds a number of helpers to </a:t>
            </a:r>
            <a:r>
              <a:rPr lang="en-US" dirty="0" err="1" smtClean="0"/>
              <a:t>RSpec</a:t>
            </a:r>
            <a:r>
              <a:rPr lang="en-US" dirty="0" smtClean="0"/>
              <a:t> to make it easy to test the state of a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23901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a:t>
            </a:r>
            <a:r>
              <a:rPr lang="en-US" dirty="0" err="1" smtClean="0"/>
              <a:t>InSpec</a:t>
            </a:r>
            <a:r>
              <a:rPr lang="en-US" dirty="0" smtClean="0"/>
              <a:t> example</a:t>
            </a:r>
            <a:r>
              <a:rPr lang="en-US" baseline="0" dirty="0" smtClean="0"/>
              <a:t>.</a:t>
            </a:r>
          </a:p>
          <a:p>
            <a:endParaRPr lang="en-US" baseline="0" dirty="0" smtClean="0"/>
          </a:p>
          <a:p>
            <a:r>
              <a:rPr lang="en-US" baseline="0" dirty="0" smtClean="0"/>
              <a:t>We define a local variable named '</a:t>
            </a:r>
            <a:r>
              <a:rPr lang="en-US" baseline="0" dirty="0" err="1" smtClean="0"/>
              <a:t>system_policies</a:t>
            </a:r>
            <a:r>
              <a:rPr lang="en-US" baseline="0" dirty="0" smtClean="0"/>
              <a:t>' that will store the registry key that stores our particular key we want to verify.</a:t>
            </a:r>
          </a:p>
          <a:p>
            <a:endParaRPr lang="en-US" baseline="0" dirty="0" smtClean="0"/>
          </a:p>
          <a:p>
            <a:r>
              <a:rPr lang="en-US" baseline="0" dirty="0" smtClean="0"/>
              <a:t>We use </a:t>
            </a:r>
            <a:r>
              <a:rPr lang="en-US" baseline="0" dirty="0" err="1" smtClean="0"/>
              <a:t>RSpec's</a:t>
            </a:r>
            <a:r>
              <a:rPr lang="en-US" baseline="0" dirty="0" smtClean="0"/>
              <a:t> 'describe' to begin to illustrate the element of our system that we are testing.</a:t>
            </a:r>
          </a:p>
          <a:p>
            <a:endParaRPr lang="en-US" baseline="0" dirty="0" smtClean="0"/>
          </a:p>
          <a:p>
            <a:r>
              <a:rPr lang="en-US" baseline="0" dirty="0" err="1" smtClean="0"/>
              <a:t>InSpec</a:t>
            </a:r>
            <a:r>
              <a:rPr lang="en-US" baseline="0" dirty="0" smtClean="0"/>
              <a:t> </a:t>
            </a:r>
            <a:r>
              <a:rPr lang="en-US" baseline="0" dirty="0" err="1" smtClean="0"/>
              <a:t>provids</a:t>
            </a:r>
            <a:r>
              <a:rPr lang="en-US" baseline="0" dirty="0" smtClean="0"/>
              <a:t> a helper method named '</a:t>
            </a:r>
            <a:r>
              <a:rPr lang="en-US" baseline="0" dirty="0" err="1" smtClean="0"/>
              <a:t>registry_key</a:t>
            </a:r>
            <a:r>
              <a:rPr lang="en-US" baseline="0" dirty="0" smtClean="0"/>
              <a:t>' that allows to provide two parameters. The first parameter is a common name for the registry key. The second is the registry key itself which can be found inside the variable that we have defined.</a:t>
            </a:r>
          </a:p>
          <a:p>
            <a:endParaRPr lang="en-US" baseline="0" dirty="0" smtClean="0"/>
          </a:p>
          <a:p>
            <a:r>
              <a:rPr lang="en-US" baseline="0" dirty="0" smtClean="0"/>
              <a:t>Within the describe block we define an its block where we are targeting the particular key we are interested in examining. We want to ensure that the '</a:t>
            </a:r>
            <a:r>
              <a:rPr lang="en-US" baseline="0" dirty="0" err="1" smtClean="0"/>
              <a:t>EnableLUA</a:t>
            </a:r>
            <a:r>
              <a:rPr lang="en-US" baseline="0" dirty="0" smtClean="0"/>
              <a:t>' key has a value that is equal to zero.</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334827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Change </a:t>
            </a:r>
            <a:r>
              <a:rPr lang="en-US" dirty="0" smtClean="0"/>
              <a:t>into the workstation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614572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Chef Development Kit 0.10.0 assumes we want to use </a:t>
            </a:r>
            <a:r>
              <a:rPr lang="en-US" baseline="0" dirty="0" err="1" smtClean="0"/>
              <a:t>ServerSpec</a:t>
            </a:r>
            <a:r>
              <a:rPr lang="en-US" baseline="0" dirty="0" smtClean="0"/>
              <a:t> so it generated a number of folders with files in the test directory. </a:t>
            </a:r>
            <a:r>
              <a:rPr lang="en-US" baseline="0" dirty="0" err="1" smtClean="0"/>
              <a:t>ServerSpec</a:t>
            </a:r>
            <a:r>
              <a:rPr lang="en-US" baseline="0" dirty="0" smtClean="0"/>
              <a:t> is a similar verifier to </a:t>
            </a:r>
            <a:r>
              <a:rPr lang="en-US" baseline="0" dirty="0" err="1" smtClean="0"/>
              <a:t>InSpec</a:t>
            </a:r>
            <a:r>
              <a:rPr lang="en-US" baseline="0" dirty="0" smtClean="0"/>
              <a:t> . </a:t>
            </a:r>
          </a:p>
          <a:p>
            <a:endParaRPr lang="en-US" baseline="0" dirty="0" smtClean="0"/>
          </a:p>
          <a:p>
            <a:r>
              <a:rPr lang="en-US" baseline="0" dirty="0" smtClean="0"/>
              <a:t>To use </a:t>
            </a:r>
            <a:r>
              <a:rPr lang="en-US" baseline="0" dirty="0" err="1" smtClean="0"/>
              <a:t>InSpec</a:t>
            </a:r>
            <a:r>
              <a:rPr lang="en-US" baseline="0" dirty="0" smtClean="0"/>
              <a:t> we will need to manually rename the folder from '</a:t>
            </a:r>
            <a:r>
              <a:rPr lang="en-US" baseline="0" dirty="0" err="1" smtClean="0"/>
              <a:t>serverspec</a:t>
            </a:r>
            <a:r>
              <a:rPr lang="en-US" baseline="0" dirty="0" smtClean="0"/>
              <a:t>' to to be called '</a:t>
            </a:r>
            <a:r>
              <a:rPr lang="en-US" baseline="0" dirty="0" err="1" smtClean="0"/>
              <a:t>inspec</a:t>
            </a:r>
            <a:r>
              <a:rPr lang="en-US" baseline="0" dirty="0" smtClean="0"/>
              <a:t>'.</a:t>
            </a:r>
          </a:p>
          <a:p>
            <a:endParaRPr lang="en-US" baseline="0" dirty="0" smtClean="0"/>
          </a:p>
          <a:p>
            <a:r>
              <a:rPr lang="en-US" baseline="0" dirty="0" smtClean="0"/>
              <a:t>Instructor Note: This may not be necessary in future versions of the </a:t>
            </a:r>
            <a:r>
              <a:rPr lang="en-US" baseline="0" dirty="0" err="1" smtClean="0"/>
              <a:t>ChefDK</a:t>
            </a:r>
            <a:r>
              <a:rPr lang="en-US" baseline="0" dirty="0" smtClean="0"/>
              <a:t> that automatically assume </a:t>
            </a:r>
            <a:r>
              <a:rPr lang="en-US" baseline="0" dirty="0" err="1" smtClean="0"/>
              <a:t>InSpec</a:t>
            </a:r>
            <a:r>
              <a:rPr lang="en-US" baseline="0" dirty="0" smtClean="0"/>
              <a:t> as the Test Kitchen verifier.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32631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to describe the reason behind this long directory path. Within our cookbook we define a test directory and within that test directory we define another directory named 'integration'. This is the basic file path that Test Kitchen expects to find the specifications that we have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429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 are the steps necessary to verify one of the cookbooks that you created.</a:t>
            </a:r>
          </a:p>
          <a:p>
            <a:endParaRPr lang="en-US" baseline="0" dirty="0" smtClean="0"/>
          </a:p>
          <a:p>
            <a:pPr marL="228600" indent="-228600">
              <a:buAutoNum type="arabicPeriod"/>
            </a:pPr>
            <a:r>
              <a:rPr lang="en-US" baseline="0" dirty="0" smtClean="0"/>
              <a:t>Create a virtual machine or setup an instance that resembles your current production infrastructure</a:t>
            </a:r>
          </a:p>
          <a:p>
            <a:pPr marL="228600" indent="-228600">
              <a:buAutoNum type="arabicPeriod"/>
            </a:pPr>
            <a:r>
              <a:rPr lang="en-US" baseline="0" dirty="0" smtClean="0"/>
              <a:t>Install the necessary Chef tools</a:t>
            </a:r>
          </a:p>
          <a:p>
            <a:pPr marL="228600" indent="-228600">
              <a:buAutoNum type="arabicPeriod"/>
            </a:pPr>
            <a:r>
              <a:rPr lang="en-US" baseline="0" dirty="0" smtClean="0"/>
              <a:t>Copy the cookbooks to this new instance</a:t>
            </a:r>
          </a:p>
          <a:p>
            <a:pPr marL="228600" indent="-228600">
              <a:buAutoNum type="arabicPeriod"/>
            </a:pPr>
            <a:r>
              <a:rPr lang="en-US" baseline="0" dirty="0" smtClean="0"/>
              <a:t>Apply the cookbooks to the instance</a:t>
            </a:r>
          </a:p>
          <a:p>
            <a:pPr marL="228600" indent="-228600">
              <a:buAutoNum type="arabicPeriod"/>
            </a:pPr>
            <a:r>
              <a:rPr lang="en-US" baseline="0" dirty="0" smtClean="0"/>
              <a:t>Verify that the instance is the desired state by executing various commands</a:t>
            </a:r>
          </a:p>
          <a:p>
            <a:pPr marL="228600" indent="-228600">
              <a:buAutoNum type="arabicPeriod"/>
            </a:pPr>
            <a:r>
              <a:rPr lang="en-US" baseline="0" dirty="0" smtClean="0"/>
              <a:t>Clean up that instance by destroying it or rolling it back to a previous snapshot</a:t>
            </a:r>
          </a:p>
          <a:p>
            <a:endParaRPr lang="en-US" baseline="0" dirty="0" smtClean="0"/>
          </a:p>
          <a:p>
            <a:r>
              <a:rPr lang="en-US" baseline="0" dirty="0" smtClean="0"/>
              <a:t>Instructor Note: The class participant should be able to create a list of similar steps. The names and the detail may vary based on their experience or expertise. Instead of presenting this slide you may find it more engaging to invite the learners to share the list of steps that they created and create a list that represents the voice of the group. If you do, you may find it useful to hide this slide.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part the path, 'default', corresponds to the name of the test suite that is defined in the .</a:t>
            </a:r>
            <a:r>
              <a:rPr lang="en-US" dirty="0" err="1" smtClean="0"/>
              <a:t>kitchen.yml</a:t>
            </a:r>
            <a:r>
              <a:rPr lang="en-US" dirty="0" smtClean="0"/>
              <a:t> file. In our case the name of the suite is 'default' so when test kitchen performs a `kitchen verify` for the default suite it will look within the 'default' folder for the specifications to run.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60142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inspec</a:t>
            </a:r>
            <a:r>
              <a:rPr lang="en-US" dirty="0" smtClean="0"/>
              <a:t>' is the kind of tests that we want to define. Test Kitchen supports a number of testing frameworks.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793185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final part of the path is the specification file. This is a ruby file. The naming convention for this file is the recipe name with the appended suffix of _</a:t>
            </a:r>
            <a:r>
              <a:rPr lang="en-US" dirty="0" err="1" smtClean="0"/>
              <a:t>spec.rb</a:t>
            </a:r>
            <a:r>
              <a:rPr lang="en-US" dirty="0" smtClean="0"/>
              <a:t>. All specification files must end with _</a:t>
            </a:r>
            <a:r>
              <a:rPr lang="en-US" dirty="0" err="1" smtClean="0"/>
              <a:t>spec.rb</a:t>
            </a:r>
            <a:r>
              <a:rPr lang="en-US" dirty="0" smtClean="0"/>
              <a:t>.</a:t>
            </a:r>
          </a:p>
          <a:p>
            <a:endParaRPr lang="en-US" dirty="0" smtClean="0"/>
          </a:p>
          <a:p>
            <a:r>
              <a:rPr lang="en-US" dirty="0" smtClean="0"/>
              <a:t>Instructor</a:t>
            </a:r>
            <a:r>
              <a:rPr lang="en-US" baseline="0" dirty="0" smtClean="0"/>
              <a:t> Note: Without the '_</a:t>
            </a:r>
            <a:r>
              <a:rPr lang="en-US" baseline="0" dirty="0" err="1" smtClean="0"/>
              <a:t>spec.rb</a:t>
            </a:r>
            <a:r>
              <a:rPr lang="en-US" baseline="0" dirty="0" smtClean="0"/>
              <a:t>' extension </a:t>
            </a:r>
            <a:r>
              <a:rPr lang="en-US" baseline="0" dirty="0" err="1" smtClean="0"/>
              <a:t>RSpec</a:t>
            </a:r>
            <a:r>
              <a:rPr lang="en-US" baseline="0" dirty="0" smtClean="0"/>
              <a:t> will simply ignore that file.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649002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content of the previous test file provided </a:t>
            </a:r>
            <a:r>
              <a:rPr lang="en-US" baseline="0" dirty="0" err="1" smtClean="0"/>
              <a:t>ServerSpec</a:t>
            </a:r>
            <a:r>
              <a:rPr lang="en-US" baseline="0" dirty="0" smtClean="0"/>
              <a:t> example. We need to replace the existing content with the above content.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1362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now defined our first test. Now it is time to execute that test against our test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036523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kitchen command is `kitchen verify`.</a:t>
            </a:r>
          </a:p>
          <a:p>
            <a:endParaRPr lang="en-US" dirty="0" smtClean="0"/>
          </a:p>
          <a:p>
            <a:r>
              <a:rPr lang="en-US" dirty="0" smtClean="0"/>
              <a:t>To verify an instance means to:</a:t>
            </a:r>
          </a:p>
          <a:p>
            <a:endParaRPr lang="en-US" dirty="0" smtClean="0"/>
          </a:p>
          <a:p>
            <a:pPr marL="171450" indent="-171450">
              <a:buFont typeface="Arial" panose="020B0604020202020204" pitchFamily="34" charset="0"/>
              <a:buChar char="•"/>
            </a:pPr>
            <a:r>
              <a:rPr lang="en-US" dirty="0" smtClean="0"/>
              <a:t>Create a virtual or cloud instances, if needed</a:t>
            </a:r>
          </a:p>
          <a:p>
            <a:pPr marL="171450" indent="-171450">
              <a:buFont typeface="Arial" panose="020B0604020202020204" pitchFamily="34" charset="0"/>
              <a:buChar char="•"/>
            </a:pPr>
            <a:r>
              <a:rPr lang="en-US" dirty="0" smtClean="0"/>
              <a:t>Converge the instance, if needed</a:t>
            </a:r>
          </a:p>
          <a:p>
            <a:pPr marL="171450" indent="-171450">
              <a:buFont typeface="Arial" panose="020B0604020202020204" pitchFamily="34" charset="0"/>
              <a:buChar char="•"/>
            </a:pPr>
            <a:r>
              <a:rPr lang="en-US" dirty="0" smtClean="0"/>
              <a:t>And then execute a collection of defined tests against the instance</a:t>
            </a:r>
          </a:p>
          <a:p>
            <a:endParaRPr lang="en-US" dirty="0" smtClean="0"/>
          </a:p>
          <a:p>
            <a:r>
              <a:rPr lang="en-US" dirty="0" smtClean="0"/>
              <a:t>In our case, our instance has already been created and converged so when we run `kitchen verify` it will execute the tests that we will later define.</a:t>
            </a:r>
          </a:p>
          <a:p>
            <a:endParaRPr lang="en-US" dirty="0" smtClean="0"/>
          </a:p>
          <a:p>
            <a:r>
              <a:rPr lang="en-US" dirty="0" smtClean="0"/>
              <a:t>Instructor Note:</a:t>
            </a:r>
            <a:r>
              <a:rPr lang="en-US" baseline="0" dirty="0" smtClean="0"/>
              <a:t> It works as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81280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kitchen command is `kitchen destroy`.</a:t>
            </a:r>
          </a:p>
          <a:p>
            <a:endParaRPr lang="en-US" dirty="0" smtClean="0"/>
          </a:p>
          <a:p>
            <a:r>
              <a:rPr lang="en-US" dirty="0" smtClean="0"/>
              <a:t>Destroy is available at all stages and essentially cleans up the instance.</a:t>
            </a:r>
          </a:p>
          <a:p>
            <a:endParaRPr lang="en-US" dirty="0" smtClean="0"/>
          </a:p>
          <a:p>
            <a:r>
              <a:rPr lang="en-US" dirty="0" smtClean="0"/>
              <a:t>Instructor Note:  It works as all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096784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 single command that encapsulates the entire workflow - that is `kitchen test`.</a:t>
            </a:r>
          </a:p>
          <a:p>
            <a:endParaRPr lang="en-US" dirty="0" smtClean="0"/>
          </a:p>
          <a:p>
            <a:r>
              <a:rPr lang="en-US" dirty="0" smtClean="0"/>
              <a:t>Kitchen test ensures that if the instance was in any state - created, converged, or verified - that it is immediately destroyed. This ensures a clean instance to perform all of the steps: create; converge; and verify. `kitchen test` completes the entire execution by destroying the instance at the end.</a:t>
            </a:r>
          </a:p>
          <a:p>
            <a:endParaRPr lang="en-US" dirty="0" smtClean="0"/>
          </a:p>
          <a:p>
            <a:r>
              <a:rPr lang="en-US" dirty="0" smtClean="0"/>
              <a:t>Traditionally this all encompassing workflow is useful to ensure that we have a clean state when we start and we do not leave a mess behind us.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05274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a:t>
            </a:r>
            <a:r>
              <a:rPr lang="en-US" dirty="0" smtClean="0"/>
              <a:t>verify</a:t>
            </a:r>
            <a:r>
              <a:rPr lang="en-US" baseline="0" dirty="0" smtClean="0"/>
              <a:t> our expectation </a:t>
            </a:r>
            <a:r>
              <a:rPr lang="en-US" dirty="0" smtClean="0"/>
              <a:t>using the `kitchen verify` command. If</a:t>
            </a:r>
            <a:r>
              <a:rPr lang="en-US" baseline="0" dirty="0" smtClean="0"/>
              <a:t> you have defined the test correctly and the system is in the desired state you should see a summary of the execution. Showing 1 example completed with 0 failures.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770251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Congratulations</a:t>
            </a:r>
            <a:r>
              <a:rPr lang="en-US" baseline="0" dirty="0" smtClean="0"/>
              <a:t> you wrote and executed your first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46231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can start by mandating that all cookbooks are tested.</a:t>
            </a:r>
          </a:p>
          <a:p>
            <a:endParaRPr lang="en-US" dirty="0" smtClean="0"/>
          </a:p>
          <a:p>
            <a:r>
              <a:rPr lang="en-US" dirty="0" smtClean="0"/>
              <a:t>But we need</a:t>
            </a:r>
            <a:r>
              <a:rPr lang="en-US" baseline="0" dirty="0" smtClean="0"/>
              <a:t> to consider how often we need to test a cookbook and how often changes to our cookbooks will occur.</a:t>
            </a:r>
          </a:p>
          <a:p>
            <a:endParaRPr lang="en-US" baseline="0"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t>And what would happen if the rate of </a:t>
            </a:r>
            <a:r>
              <a:rPr lang="en-US" dirty="0" smtClean="0"/>
              <a:t>rate of cookbook changes exceed the time interval it takes to verify the cookbook?</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1625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completed. It is time to commit the changes to source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874243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a:t>
            </a:r>
            <a:r>
              <a:rPr lang="en-US" baseline="0" dirty="0" smtClean="0"/>
              <a:t> lab </a:t>
            </a:r>
            <a:r>
              <a:rPr lang="en-US" dirty="0" smtClean="0"/>
              <a:t>exercise, we want you to define an</a:t>
            </a:r>
            <a:r>
              <a:rPr lang="en-US" baseline="0" dirty="0" smtClean="0"/>
              <a:t> additional test to verify that the remaining registry key has been set properly.</a:t>
            </a:r>
          </a:p>
          <a:p>
            <a:endParaRPr lang="en-US" sz="1200" b="0" i="0" kern="1200" baseline="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Instructor Note: </a:t>
            </a:r>
            <a:r>
              <a:rPr lang="en-US" sz="1200" kern="1200" dirty="0" smtClean="0">
                <a:solidFill>
                  <a:schemeClr val="tx1"/>
                </a:solidFill>
                <a:latin typeface="Arial" panose="020B0604020202020204" pitchFamily="34" charset="0"/>
                <a:ea typeface="+mn-ea"/>
                <a:cs typeface="Arial" panose="020B0604020202020204" pitchFamily="34" charset="0"/>
              </a:rPr>
              <a:t>Allow</a:t>
            </a:r>
            <a:r>
              <a:rPr lang="en-US" sz="1200" kern="1200" baseline="0" dirty="0" smtClean="0">
                <a:solidFill>
                  <a:schemeClr val="tx1"/>
                </a:solidFill>
                <a:latin typeface="Arial" panose="020B0604020202020204" pitchFamily="34" charset="0"/>
                <a:ea typeface="+mn-ea"/>
                <a:cs typeface="Arial" panose="020B0604020202020204" pitchFamily="34" charset="0"/>
              </a:rPr>
              <a:t> 8 </a:t>
            </a:r>
            <a:r>
              <a:rPr lang="en-US" sz="1200" kern="1200" dirty="0" smtClean="0">
                <a:solidFill>
                  <a:schemeClr val="tx1"/>
                </a:solidFill>
                <a:latin typeface="Arial" panose="020B0604020202020204" pitchFamily="34" charset="0"/>
                <a:ea typeface="+mn-ea"/>
                <a:cs typeface="Arial" panose="020B0604020202020204" pitchFamily="34" charset="0"/>
              </a:rPr>
              <a:t>minutes to complete this exercise.</a:t>
            </a:r>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94072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content of the previous test file provided </a:t>
            </a:r>
            <a:r>
              <a:rPr lang="en-US" baseline="0" dirty="0" err="1" smtClean="0"/>
              <a:t>ServerSpec</a:t>
            </a:r>
            <a:r>
              <a:rPr lang="en-US" baseline="0" dirty="0" smtClean="0"/>
              <a:t> example. We need to replace the existing content with the above content.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948481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a:t>
            </a:r>
            <a:r>
              <a:rPr lang="en-US" dirty="0" smtClean="0"/>
              <a:t>verify</a:t>
            </a:r>
            <a:r>
              <a:rPr lang="en-US" baseline="0" dirty="0" smtClean="0"/>
              <a:t> our expectation </a:t>
            </a:r>
            <a:r>
              <a:rPr lang="en-US" dirty="0" smtClean="0"/>
              <a:t>using the `kitchen verify` command. If</a:t>
            </a:r>
            <a:r>
              <a:rPr lang="en-US" baseline="0" dirty="0" smtClean="0"/>
              <a:t> you have defined the test correctly and the system is in the desired state you should see a summary of the execution. Showing 1 example completed with 0 failures.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836659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completed. It is time to commit the changes to source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549919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a:t>
            </a:r>
            <a:r>
              <a:rPr lang="en-US" baseline="0" dirty="0" smtClean="0"/>
              <a:t> lab </a:t>
            </a:r>
            <a:r>
              <a:rPr lang="en-US" dirty="0" smtClean="0"/>
              <a:t>exercise, we want you to define an</a:t>
            </a:r>
            <a:r>
              <a:rPr lang="en-US" baseline="0" dirty="0" smtClean="0"/>
              <a:t> additional test to verify that the remaining registry key has been set properly.</a:t>
            </a:r>
          </a:p>
          <a:p>
            <a:endParaRPr lang="en-US" sz="1200" b="0" i="0" kern="1200" baseline="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Instructor Note: </a:t>
            </a:r>
            <a:r>
              <a:rPr lang="en-US" sz="1200" kern="1200" dirty="0" smtClean="0">
                <a:solidFill>
                  <a:schemeClr val="tx1"/>
                </a:solidFill>
                <a:latin typeface="Arial" panose="020B0604020202020204" pitchFamily="34" charset="0"/>
                <a:ea typeface="+mn-ea"/>
                <a:cs typeface="Arial" panose="020B0604020202020204" pitchFamily="34" charset="0"/>
              </a:rPr>
              <a:t>Allow</a:t>
            </a:r>
            <a:r>
              <a:rPr lang="en-US" sz="1200" kern="1200" baseline="0" dirty="0" smtClean="0">
                <a:solidFill>
                  <a:schemeClr val="tx1"/>
                </a:solidFill>
                <a:latin typeface="Arial" panose="020B0604020202020204" pitchFamily="34" charset="0"/>
                <a:ea typeface="+mn-ea"/>
                <a:cs typeface="Arial" panose="020B0604020202020204" pitchFamily="34" charset="0"/>
              </a:rPr>
              <a:t> 8 </a:t>
            </a:r>
            <a:r>
              <a:rPr lang="en-US" sz="1200" kern="1200" dirty="0" smtClean="0">
                <a:solidFill>
                  <a:schemeClr val="tx1"/>
                </a:solidFill>
                <a:latin typeface="Arial" panose="020B0604020202020204" pitchFamily="34" charset="0"/>
                <a:ea typeface="+mn-ea"/>
                <a:cs typeface="Arial" panose="020B0604020202020204" pitchFamily="34" charset="0"/>
              </a:rPr>
              <a:t>minutes to complete this exercise.</a:t>
            </a:r>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65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642011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375280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Now lets turn our focus towards testing the </a:t>
            </a:r>
            <a:r>
              <a:rPr lang="en-US" dirty="0" err="1" smtClean="0"/>
              <a:t>iis</a:t>
            </a:r>
            <a:r>
              <a:rPr lang="en-US" dirty="0" smtClean="0"/>
              <a:t>-demo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489295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 some things we could test to validate our web server has deployed correctly?</a:t>
            </a:r>
          </a:p>
          <a:p>
            <a:endParaRPr lang="en-US" dirty="0" smtClean="0"/>
          </a:p>
          <a:p>
            <a:r>
              <a:rPr lang="en-US" dirty="0" smtClean="0"/>
              <a:t>The </a:t>
            </a:r>
            <a:r>
              <a:rPr lang="en-US" dirty="0" err="1" smtClean="0"/>
              <a:t>iis</a:t>
            </a:r>
            <a:r>
              <a:rPr lang="en-US" dirty="0" smtClean="0"/>
              <a:t>-demo cookbook is similar to the workstation cookbook. It has a package and file which are things that we have already tested. The new thing is the service. We could review the </a:t>
            </a:r>
            <a:r>
              <a:rPr lang="en-US" dirty="0" err="1" smtClean="0"/>
              <a:t>InSpec</a:t>
            </a:r>
            <a:r>
              <a:rPr lang="en-US" baseline="0" dirty="0" smtClean="0"/>
              <a:t> </a:t>
            </a:r>
            <a:r>
              <a:rPr lang="en-US" dirty="0" smtClean="0"/>
              <a:t>documentation to find examples on how to test the service.</a:t>
            </a:r>
          </a:p>
          <a:p>
            <a:endParaRPr lang="en-US" dirty="0" smtClean="0"/>
          </a:p>
          <a:p>
            <a:r>
              <a:rPr lang="en-US" dirty="0" smtClean="0"/>
              <a:t>But does testing the package, file and service validate that </a:t>
            </a:r>
            <a:r>
              <a:rPr lang="en-US" dirty="0" err="1" smtClean="0"/>
              <a:t>iis</a:t>
            </a:r>
            <a:r>
              <a:rPr lang="en-US" dirty="0" smtClean="0"/>
              <a:t>-demo is hosting our static web page and returning the content to visitors of the instance?</a:t>
            </a:r>
          </a:p>
          <a:p>
            <a:endParaRPr lang="en-US" dirty="0" smtClean="0"/>
          </a:p>
          <a:p>
            <a:r>
              <a:rPr lang="en-US" dirty="0" smtClean="0"/>
              <a:t>What manual tests do we use now to validate a working web server?</a:t>
            </a:r>
          </a:p>
          <a:p>
            <a:endParaRPr lang="en-US" dirty="0" smtClean="0"/>
          </a:p>
          <a:p>
            <a:r>
              <a:rPr lang="en-US" dirty="0" smtClean="0"/>
              <a:t>After applying the recipes in the past we visited the site through a browser or verified the content through running the command 'curl localhost'.</a:t>
            </a:r>
          </a:p>
          <a:p>
            <a:r>
              <a:rPr lang="en-US" dirty="0" smtClean="0"/>
              <a:t>Is that something that we could test as well? Does </a:t>
            </a:r>
            <a:r>
              <a:rPr lang="en-US" dirty="0" err="1" smtClean="0"/>
              <a:t>InSpec</a:t>
            </a:r>
            <a:r>
              <a:rPr lang="en-US" dirty="0" smtClean="0"/>
              <a:t> provide the way for us to execute a command and verify the results?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687533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we have decided on the important things to test for our webserver. It is not time to write those tests.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45439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Testing tools provide automated ways to ensure that the code we write accomplishes its intended goal. It also helps us understand the intent of our code by providing executable documentation. We add new cookbook features and write tests to preserve this functionality. </a:t>
            </a:r>
          </a:p>
          <a:p>
            <a:endParaRPr lang="en-US" dirty="0" smtClean="0"/>
          </a:p>
          <a:p>
            <a:r>
              <a:rPr lang="en-US" dirty="0" smtClean="0"/>
              <a:t>This provides us,</a:t>
            </a:r>
            <a:r>
              <a:rPr lang="en-US" baseline="0" dirty="0" smtClean="0"/>
              <a:t> </a:t>
            </a:r>
            <a:r>
              <a:rPr lang="en-US" dirty="0" smtClean="0"/>
              <a:t>or anyone else on the team,</a:t>
            </a:r>
            <a:r>
              <a:rPr lang="en-US" baseline="0" dirty="0" smtClean="0"/>
              <a:t> </a:t>
            </a:r>
            <a:r>
              <a:rPr lang="en-US" dirty="0" smtClean="0"/>
              <a:t>the ability to make new changes with a less likely chance of breaking something. Whether returning to the cookbook code tomorrow or in six months.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57635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for this final exercise, you are going to create a test file for the </a:t>
            </a:r>
            <a:r>
              <a:rPr lang="en-US" dirty="0" err="1" smtClean="0"/>
              <a:t>iis</a:t>
            </a:r>
            <a:r>
              <a:rPr lang="en-US" dirty="0" smtClean="0"/>
              <a:t>-demo cookbook's default recipe.</a:t>
            </a:r>
          </a:p>
          <a:p>
            <a:endParaRPr lang="en-US" dirty="0" smtClean="0"/>
          </a:p>
          <a:p>
            <a:r>
              <a:rPr lang="en-US" dirty="0" smtClean="0"/>
              <a:t>That test will validate that you have a working web server. This means I want you to add the tests that you feel are necessary to</a:t>
            </a:r>
            <a:r>
              <a:rPr lang="en-US" baseline="0" dirty="0" smtClean="0"/>
              <a:t> verify </a:t>
            </a:r>
            <a:r>
              <a:rPr lang="en-US" dirty="0" smtClean="0"/>
              <a:t>that the system is installed and working correctly.</a:t>
            </a:r>
          </a:p>
          <a:p>
            <a:endParaRPr lang="en-US" dirty="0" smtClean="0"/>
          </a:p>
          <a:p>
            <a:r>
              <a:rPr lang="en-US" dirty="0" smtClean="0"/>
              <a:t>When you are done execute your tests with `kitchen verify`.</a:t>
            </a:r>
          </a:p>
          <a:p>
            <a:endParaRPr lang="en-US" dirty="0" smtClean="0"/>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15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7930615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Move</a:t>
            </a:r>
            <a:r>
              <a:rPr lang="en-US" baseline="0" dirty="0" smtClean="0"/>
              <a:t> into the </a:t>
            </a:r>
            <a:r>
              <a:rPr lang="en-US" baseline="0" dirty="0" err="1" smtClean="0"/>
              <a:t>iis</a:t>
            </a:r>
            <a:r>
              <a:rPr lang="en-US" baseline="0" dirty="0" smtClean="0"/>
              <a:t>-demo cookbook. Rename the '</a:t>
            </a:r>
            <a:r>
              <a:rPr lang="en-US" baseline="0" dirty="0" err="1" smtClean="0"/>
              <a:t>serverspec</a:t>
            </a:r>
            <a:r>
              <a:rPr lang="en-US" baseline="0" dirty="0" smtClean="0"/>
              <a:t>' directory to be called '</a:t>
            </a:r>
            <a:r>
              <a:rPr lang="en-US" baseline="0" dirty="0" err="1" smtClean="0"/>
              <a:t>inspec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871072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a:t>
            </a:r>
            <a:r>
              <a:rPr lang="en-US" baseline="0" dirty="0" smtClean="0"/>
              <a:t> </a:t>
            </a:r>
            <a:r>
              <a:rPr lang="en-US" dirty="0" smtClean="0"/>
              <a:t>chose to validate that port 80 should be listening for incoming connections.</a:t>
            </a:r>
          </a:p>
          <a:p>
            <a:endParaRPr lang="en-US" dirty="0" smtClean="0"/>
          </a:p>
          <a:p>
            <a:r>
              <a:rPr lang="en-US" dirty="0" smtClean="0"/>
              <a:t>And we also validated that the standard out from the command </a:t>
            </a:r>
            <a:r>
              <a:rPr lang="uk-UA" dirty="0" smtClean="0"/>
              <a:t>'</a:t>
            </a:r>
            <a:r>
              <a:rPr lang="en-US" dirty="0" smtClean="0"/>
              <a:t>curl http://</a:t>
            </a:r>
            <a:r>
              <a:rPr lang="en-US" dirty="0" err="1" smtClean="0"/>
              <a:t>localhost</a:t>
            </a:r>
            <a:r>
              <a:rPr lang="uk-UA" dirty="0" smtClean="0"/>
              <a:t>'</a:t>
            </a:r>
            <a:r>
              <a:rPr lang="en-US" dirty="0" smtClean="0"/>
              <a:t> should match </a:t>
            </a:r>
            <a:r>
              <a:rPr lang="uk-UA" dirty="0" smtClean="0"/>
              <a:t>'</a:t>
            </a:r>
            <a:r>
              <a:rPr lang="en-US" dirty="0" smtClean="0"/>
              <a:t>Hello, world!</a:t>
            </a:r>
            <a:r>
              <a:rPr lang="uk-UA" dirty="0" smtClean="0"/>
              <a:t>'</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952625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lets commit the work.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91053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test kitchen</a:t>
            </a:r>
            <a:r>
              <a:rPr lang="en-US" baseline="0" dirty="0" smtClean="0"/>
              <a:t>, kitchen commands, kitchen configuration, </a:t>
            </a:r>
            <a:r>
              <a:rPr lang="en-US" baseline="0" dirty="0" err="1" smtClean="0"/>
              <a:t>InSpec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41197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if Chef is to replace our existing tools, it is going to need to provide a way to make testing the policies more delightful.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6968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 Kitchen allows us to create an instance solely for testing.</a:t>
            </a:r>
            <a:r>
              <a:rPr lang="en-US" baseline="0" dirty="0" smtClean="0"/>
              <a:t> On that created instance it will</a:t>
            </a:r>
            <a:r>
              <a:rPr lang="en-US" dirty="0" smtClean="0"/>
              <a:t> install</a:t>
            </a:r>
            <a:r>
              <a:rPr lang="en-US" baseline="0" dirty="0" smtClean="0"/>
              <a:t> </a:t>
            </a:r>
            <a:r>
              <a:rPr lang="en-US" dirty="0" smtClean="0"/>
              <a:t>Chef, converge a run list of recipes, verify that the instance is in the desired state, and then destroy the instance.</a:t>
            </a:r>
          </a:p>
          <a:p>
            <a:endParaRPr lang="en-US" dirty="0" smtClean="0"/>
          </a:p>
          <a:p>
            <a:r>
              <a:rPr lang="en-US" dirty="0" smtClean="0"/>
              <a:t>On</a:t>
            </a:r>
            <a:r>
              <a:rPr lang="en-US" baseline="0" dirty="0" smtClean="0"/>
              <a:t> the left are the kitchen commands that map to the stages of the testing lifecycle.</a:t>
            </a:r>
          </a:p>
          <a:p>
            <a:endParaRPr lang="en-US" baseline="0" dirty="0" smtClean="0"/>
          </a:p>
          <a:p>
            <a:r>
              <a:rPr lang="en-US" baseline="0" dirty="0" smtClean="0"/>
              <a:t>On the right are the kitchen configuration fields that map to the stages of the testing lifecycle.</a:t>
            </a:r>
          </a:p>
          <a:p>
            <a:endParaRPr lang="en-US" baseline="0" dirty="0" smtClean="0"/>
          </a:p>
          <a:p>
            <a:r>
              <a:rPr lang="en-US" baseline="0" dirty="0" smtClean="0"/>
              <a:t>These </a:t>
            </a:r>
            <a:r>
              <a:rPr lang="en-US" baseline="0" dirty="0" smtClean="0"/>
              <a:t>commands and </a:t>
            </a:r>
            <a:r>
              <a:rPr lang="en-US" baseline="0" dirty="0" smtClean="0"/>
              <a:t>the configuration </a:t>
            </a:r>
            <a:r>
              <a:rPr lang="en-US" baseline="0" dirty="0" smtClean="0"/>
              <a:t>file will </a:t>
            </a:r>
            <a:r>
              <a:rPr lang="en-US" baseline="0" dirty="0" smtClean="0"/>
              <a:t>be explained in more detail.</a:t>
            </a:r>
          </a:p>
          <a:p>
            <a:endParaRPr lang="en-US" baseline="0" dirty="0" smtClean="0"/>
          </a:p>
          <a:p>
            <a:r>
              <a:rPr lang="en-US" baseline="0" dirty="0" smtClean="0"/>
              <a:t>Instructor Note: If you created a custom list of steps with your learners use that custom list and overlay the following information over top of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63972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73470" y="955744"/>
            <a:ext cx="2063396" cy="1662181"/>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9235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340442" y="489009"/>
            <a:ext cx="2085519" cy="2056554"/>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250646"/>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71833"/>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3204717"/>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05745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5" y="2081090"/>
            <a:ext cx="7065287" cy="607991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6" name="Content Placeholder 5"/>
          <p:cNvSpPr>
            <a:spLocks noGrp="1"/>
          </p:cNvSpPr>
          <p:nvPr>
            <p:ph sz="quarter" idx="12"/>
          </p:nvPr>
        </p:nvSpPr>
        <p:spPr>
          <a:xfrm>
            <a:off x="8478346" y="2113748"/>
            <a:ext cx="7066455" cy="5951675"/>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3"/>
            <a:ext cx="7045184"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84787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217988"/>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68977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0"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74177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PROBLEM</a:t>
            </a:r>
          </a:p>
        </p:txBody>
      </p:sp>
    </p:spTree>
    <p:extLst>
      <p:ext uri="{BB962C8B-B14F-4D97-AF65-F5344CB8AC3E}">
        <p14:creationId xmlns:p14="http://schemas.microsoft.com/office/powerpoint/2010/main" val="582380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0" y="50112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hyperlink" Target="http://kitchen.ci/docs/getting-started/creating-cookbook"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 Id="rId3" Type="http://schemas.openxmlformats.org/officeDocument/2006/relationships/hyperlink" Target="https://docs.chef.io/inspec_reference.html"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hyperlink" Target="https://docs.chef.io/inspec_reference.html#registry-key"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 Id="rId3" Type="http://schemas.openxmlformats.org/officeDocument/2006/relationships/hyperlink" Target="http://kitchen.ci/docs/getting-started/writing-tes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 Id="rId3" Type="http://schemas.openxmlformats.org/officeDocument/2006/relationships/hyperlink" Target="http://kitchen.ci/docs/getting-started/writing-test"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1.xml"/><Relationship Id="rId3" Type="http://schemas.openxmlformats.org/officeDocument/2006/relationships/hyperlink" Target="http://kitchen.ci/docs/getting-started/writing-test"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2.xml"/><Relationship Id="rId3" Type="http://schemas.openxmlformats.org/officeDocument/2006/relationships/hyperlink" Target="http://kitchen.ci/docs/getting-started/writing-test"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19.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19.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19.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hyperlink" Target="https://docs.chef.io/inspec_reference.html#port" TargetMode="External"/><Relationship Id="rId4" Type="http://schemas.openxmlformats.org/officeDocument/2006/relationships/hyperlink" Target="https://docs.chef.io/inspec_reference.html#command" TargetMode="External"/><Relationship Id="rId1" Type="http://schemas.openxmlformats.org/officeDocument/2006/relationships/slideLayout" Target="../slideLayouts/slideLayout5.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Testing Cookbooks</a:t>
            </a:r>
          </a:p>
        </p:txBody>
      </p:sp>
      <p:sp>
        <p:nvSpPr>
          <p:cNvPr id="3" name="Subtitle 2"/>
          <p:cNvSpPr>
            <a:spLocks noGrp="1"/>
          </p:cNvSpPr>
          <p:nvPr>
            <p:ph type="subTitle" idx="1"/>
          </p:nvPr>
        </p:nvSpPr>
        <p:spPr bwMode="auto"/>
        <p:txBody>
          <a:bodyPr/>
          <a:lstStyle/>
          <a:p>
            <a:r>
              <a:rPr lang="en-US" dirty="0"/>
              <a:t>Validating </a:t>
            </a:r>
            <a:r>
              <a:rPr lang="en-US" dirty="0" smtClean="0"/>
              <a:t>Our Recipes </a:t>
            </a:r>
            <a:r>
              <a:rPr lang="en-US" dirty="0"/>
              <a:t>in </a:t>
            </a:r>
            <a:r>
              <a:rPr lang="en-US" dirty="0" smtClean="0"/>
              <a:t>Virtual Environments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00661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sz="2100" dirty="0"/>
              <a:t>Commands:</a:t>
            </a:r>
          </a:p>
          <a:p>
            <a:r>
              <a:rPr lang="en-US" sz="2100" dirty="0"/>
              <a:t>  kitchen console                         # Kitchen Console!</a:t>
            </a:r>
          </a:p>
          <a:p>
            <a:r>
              <a:rPr lang="en-US" sz="2100" dirty="0"/>
              <a:t>  kitchen converge [</a:t>
            </a:r>
            <a:r>
              <a:rPr lang="en-US" sz="2100" dirty="0" err="1"/>
              <a:t>INSTANCE|REGEXP|all</a:t>
            </a:r>
            <a:r>
              <a:rPr lang="en-US" sz="2100" dirty="0"/>
              <a:t>]  # Converge one or more instances</a:t>
            </a:r>
          </a:p>
          <a:p>
            <a:r>
              <a:rPr lang="en-US" sz="2100" dirty="0"/>
              <a:t>  kitchen create [</a:t>
            </a:r>
            <a:r>
              <a:rPr lang="en-US" sz="2100" dirty="0" err="1"/>
              <a:t>INSTANCE|REGEXP|all</a:t>
            </a:r>
            <a:r>
              <a:rPr lang="en-US" sz="2100" dirty="0"/>
              <a:t>]    # Create one or more instances</a:t>
            </a:r>
          </a:p>
          <a:p>
            <a:r>
              <a:rPr lang="en-US" sz="2100" dirty="0"/>
              <a:t>  kitchen destroy [</a:t>
            </a:r>
            <a:r>
              <a:rPr lang="en-US" sz="2100" dirty="0" err="1"/>
              <a:t>INSTANCE|REGEXP|all</a:t>
            </a:r>
            <a:r>
              <a:rPr lang="en-US" sz="2100" dirty="0"/>
              <a:t>]   # Destroy one or more </a:t>
            </a:r>
            <a:r>
              <a:rPr lang="en-US" sz="2100" dirty="0" smtClean="0"/>
              <a:t>instances</a:t>
            </a:r>
          </a:p>
          <a:p>
            <a:r>
              <a:rPr lang="en-US" sz="2100" dirty="0"/>
              <a:t> </a:t>
            </a:r>
            <a:r>
              <a:rPr lang="en-US" sz="2100" dirty="0" smtClean="0"/>
              <a:t> ...</a:t>
            </a:r>
            <a:endParaRPr lang="en-US" sz="2100" dirty="0"/>
          </a:p>
          <a:p>
            <a:r>
              <a:rPr lang="en-US" sz="2100" dirty="0" smtClean="0"/>
              <a:t>  kitchen </a:t>
            </a:r>
            <a:r>
              <a:rPr lang="en-US" sz="2100" dirty="0"/>
              <a:t>help [COMMAND]                  # Describe available commands or one </a:t>
            </a:r>
            <a:r>
              <a:rPr lang="en-US" sz="2100" dirty="0" smtClean="0"/>
              <a:t>specif...</a:t>
            </a:r>
          </a:p>
          <a:p>
            <a:r>
              <a:rPr lang="en-US" sz="2100" dirty="0" smtClean="0"/>
              <a:t>  kitchen </a:t>
            </a:r>
            <a:r>
              <a:rPr lang="en-US" sz="2100" dirty="0" err="1"/>
              <a:t>init</a:t>
            </a:r>
            <a:r>
              <a:rPr lang="en-US" sz="2100" dirty="0"/>
              <a:t>                            # Adds some configuration to your </a:t>
            </a:r>
            <a:r>
              <a:rPr lang="en-US" sz="2100" dirty="0" smtClean="0"/>
              <a:t>cookbook...</a:t>
            </a:r>
            <a:endParaRPr lang="en-US" sz="2100" dirty="0"/>
          </a:p>
          <a:p>
            <a:r>
              <a:rPr lang="en-US" sz="2100" dirty="0"/>
              <a:t>  kitchen list [</a:t>
            </a:r>
            <a:r>
              <a:rPr lang="en-US" sz="2100" dirty="0" err="1"/>
              <a:t>INSTANCE|REGEXP|all</a:t>
            </a:r>
            <a:r>
              <a:rPr lang="en-US" sz="2100" dirty="0"/>
              <a:t>]      # Lists one or more instances</a:t>
            </a:r>
          </a:p>
          <a:p>
            <a:r>
              <a:rPr lang="en-US" sz="2100" dirty="0" smtClean="0"/>
              <a:t>  kitchen </a:t>
            </a:r>
            <a:r>
              <a:rPr lang="en-US" sz="2100" dirty="0"/>
              <a:t>setup [</a:t>
            </a:r>
            <a:r>
              <a:rPr lang="en-US" sz="2100" dirty="0" err="1"/>
              <a:t>INSTANCE|REGEXP|all</a:t>
            </a:r>
            <a:r>
              <a:rPr lang="en-US" sz="2100" dirty="0"/>
              <a:t>]     # Setup one or more instances</a:t>
            </a:r>
          </a:p>
          <a:p>
            <a:r>
              <a:rPr lang="en-US" sz="2100" dirty="0"/>
              <a:t>  kitchen test [</a:t>
            </a:r>
            <a:r>
              <a:rPr lang="en-US" sz="2100" dirty="0" err="1"/>
              <a:t>INSTANCE|REGEXP|all</a:t>
            </a:r>
            <a:r>
              <a:rPr lang="en-US" sz="2100" dirty="0"/>
              <a:t>]      # Test one or more instances</a:t>
            </a:r>
          </a:p>
          <a:p>
            <a:r>
              <a:rPr lang="en-US" sz="2100" dirty="0"/>
              <a:t>  kitchen verify [</a:t>
            </a:r>
            <a:r>
              <a:rPr lang="en-US" sz="2100" dirty="0" err="1"/>
              <a:t>INSTANCE|REGEXP|all</a:t>
            </a:r>
            <a:r>
              <a:rPr lang="en-US" sz="2100" dirty="0"/>
              <a:t>]    # Verify one or more instances</a:t>
            </a:r>
          </a:p>
          <a:p>
            <a:r>
              <a:rPr lang="en-US" sz="2100" dirty="0" smtClean="0"/>
              <a:t>  kitchen version                         # Print Kitchen's version information</a:t>
            </a:r>
          </a:p>
        </p:txBody>
      </p:sp>
      <p:sp>
        <p:nvSpPr>
          <p:cNvPr id="2" name="Title 1"/>
          <p:cNvSpPr>
            <a:spLocks noGrp="1"/>
          </p:cNvSpPr>
          <p:nvPr>
            <p:ph type="title"/>
          </p:nvPr>
        </p:nvSpPr>
        <p:spPr/>
        <p:txBody>
          <a:bodyPr/>
          <a:lstStyle/>
          <a:p>
            <a:r>
              <a:rPr lang="en-US" dirty="0" smtClean="0"/>
              <a:t>What Can '</a:t>
            </a:r>
            <a:r>
              <a:rPr lang="en-US" dirty="0" smtClean="0">
                <a:cs typeface="Courier New" panose="02070309020205020404" pitchFamily="49" charset="0"/>
              </a:rPr>
              <a:t>kitchen'</a:t>
            </a:r>
            <a:r>
              <a:rPr lang="en-US" dirty="0" smtClean="0"/>
              <a:t> Do?</a:t>
            </a:r>
            <a:endParaRPr lang="en-US" dirty="0"/>
          </a:p>
        </p:txBody>
      </p:sp>
      <p:sp>
        <p:nvSpPr>
          <p:cNvPr id="4" name="Text Placeholder 3"/>
          <p:cNvSpPr>
            <a:spLocks noGrp="1"/>
          </p:cNvSpPr>
          <p:nvPr>
            <p:ph type="body" sz="quarter" idx="11"/>
          </p:nvPr>
        </p:nvSpPr>
        <p:spPr/>
        <p:txBody>
          <a:bodyPr/>
          <a:lstStyle/>
          <a:p>
            <a:r>
              <a:rPr lang="en-US" dirty="0" smtClean="0"/>
              <a:t>$ kitchen --help</a:t>
            </a:r>
            <a:endParaRPr lang="en-US"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10</a:t>
            </a:fld>
            <a:endParaRPr lang="en-US" dirty="0"/>
          </a:p>
        </p:txBody>
      </p:sp>
      <p:sp>
        <p:nvSpPr>
          <p:cNvPr id="5" name="Rectangle 4"/>
          <p:cNvSpPr/>
          <p:nvPr/>
        </p:nvSpPr>
        <p:spPr bwMode="auto">
          <a:xfrm>
            <a:off x="1137007" y="509077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6919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sz="2100" dirty="0"/>
              <a:t>Usage:</a:t>
            </a:r>
          </a:p>
          <a:p>
            <a:r>
              <a:rPr lang="en-US" sz="2100" dirty="0"/>
              <a:t>  kitchen </a:t>
            </a:r>
            <a:r>
              <a:rPr lang="en-US" sz="2100" dirty="0" err="1"/>
              <a:t>init</a:t>
            </a:r>
            <a:endParaRPr lang="en-US" sz="2100" dirty="0"/>
          </a:p>
          <a:p>
            <a:r>
              <a:rPr lang="en-US" sz="2100" dirty="0"/>
              <a:t> </a:t>
            </a:r>
            <a:r>
              <a:rPr lang="en-US" sz="2100" dirty="0" smtClean="0"/>
              <a:t> -</a:t>
            </a:r>
            <a:r>
              <a:rPr lang="en-US" sz="2100" dirty="0"/>
              <a:t>D, [--driver=one two three]                   # One or more Kitchen Driver </a:t>
            </a:r>
            <a:r>
              <a:rPr lang="en-US" sz="2100" dirty="0" smtClean="0"/>
              <a:t>gems ...</a:t>
            </a:r>
            <a:endParaRPr lang="en-US" sz="2100" dirty="0"/>
          </a:p>
          <a:p>
            <a:r>
              <a:rPr lang="en-US" sz="2100" dirty="0"/>
              <a:t>                                                 # Default: kitchen-vagrant</a:t>
            </a:r>
          </a:p>
          <a:p>
            <a:r>
              <a:rPr lang="en-US" sz="2100" dirty="0"/>
              <a:t>  -P, [--</a:t>
            </a:r>
            <a:r>
              <a:rPr lang="en-US" sz="2100" dirty="0" err="1"/>
              <a:t>provisioner</a:t>
            </a:r>
            <a:r>
              <a:rPr lang="en-US" sz="2100" dirty="0"/>
              <a:t>=PROVISIONER]                # The default Kitchen </a:t>
            </a:r>
            <a:r>
              <a:rPr lang="en-US" sz="2100" dirty="0" err="1"/>
              <a:t>Provisioner</a:t>
            </a:r>
            <a:r>
              <a:rPr lang="en-US" sz="2100" dirty="0"/>
              <a:t> to use</a:t>
            </a:r>
          </a:p>
          <a:p>
            <a:r>
              <a:rPr lang="en-US" sz="2100" dirty="0"/>
              <a:t>                                                 # Default: </a:t>
            </a:r>
            <a:r>
              <a:rPr lang="en-US" sz="2100" dirty="0" err="1"/>
              <a:t>chef_solo</a:t>
            </a:r>
            <a:endParaRPr lang="en-US" sz="2100" dirty="0"/>
          </a:p>
          <a:p>
            <a:r>
              <a:rPr lang="en-US" sz="2100" dirty="0"/>
              <a:t>      [--create-</a:t>
            </a:r>
            <a:r>
              <a:rPr lang="en-US" sz="2100" dirty="0" err="1"/>
              <a:t>gemfile</a:t>
            </a:r>
            <a:r>
              <a:rPr lang="en-US" sz="2100" dirty="0"/>
              <a:t>], [--no-create-</a:t>
            </a:r>
            <a:r>
              <a:rPr lang="en-US" sz="2100" dirty="0" err="1"/>
              <a:t>gemfile</a:t>
            </a:r>
            <a:r>
              <a:rPr lang="en-US" sz="2100" dirty="0"/>
              <a:t>]  # Whether or not to create a </a:t>
            </a:r>
            <a:r>
              <a:rPr lang="en-US" sz="2100" dirty="0" err="1" smtClean="0"/>
              <a:t>Gemfi</a:t>
            </a:r>
            <a:r>
              <a:rPr lang="en-US" sz="2100" dirty="0" smtClean="0"/>
              <a:t> ...</a:t>
            </a:r>
          </a:p>
          <a:p>
            <a:endParaRPr lang="en-US" sz="2100" dirty="0"/>
          </a:p>
          <a:p>
            <a:r>
              <a:rPr lang="en-US" sz="2100" dirty="0" smtClean="0"/>
              <a:t>Description</a:t>
            </a:r>
            <a:r>
              <a:rPr lang="en-US" sz="2100" dirty="0"/>
              <a:t>:</a:t>
            </a:r>
          </a:p>
          <a:p>
            <a:r>
              <a:rPr lang="en-US" sz="2100" dirty="0"/>
              <a:t>  </a:t>
            </a:r>
            <a:r>
              <a:rPr lang="en-US" sz="2100" dirty="0" err="1"/>
              <a:t>Init</a:t>
            </a:r>
            <a:r>
              <a:rPr lang="en-US" sz="2100" dirty="0"/>
              <a:t> will add Test Kitchen support to an existing project for convergence</a:t>
            </a:r>
          </a:p>
          <a:p>
            <a:r>
              <a:rPr lang="en-US" sz="2100" dirty="0"/>
              <a:t>  integration testing. A default .</a:t>
            </a:r>
            <a:r>
              <a:rPr lang="en-US" sz="2100" dirty="0" err="1"/>
              <a:t>kitchen.yml</a:t>
            </a:r>
            <a:r>
              <a:rPr lang="en-US" sz="2100" dirty="0"/>
              <a:t> file (which is intended to be</a:t>
            </a:r>
          </a:p>
          <a:p>
            <a:r>
              <a:rPr lang="en-US" sz="2100" dirty="0"/>
              <a:t>  customized) is created in the project's root directory and one or more gems will be</a:t>
            </a:r>
          </a:p>
          <a:p>
            <a:r>
              <a:rPr lang="en-US" sz="2100" dirty="0"/>
              <a:t>  added to the project's </a:t>
            </a:r>
            <a:r>
              <a:rPr lang="en-US" sz="2100" dirty="0" err="1"/>
              <a:t>Gemfile</a:t>
            </a:r>
            <a:r>
              <a:rPr lang="en-US" sz="2100" dirty="0"/>
              <a:t>.</a:t>
            </a:r>
          </a:p>
        </p:txBody>
      </p:sp>
      <p:sp>
        <p:nvSpPr>
          <p:cNvPr id="2" name="Title 1"/>
          <p:cNvSpPr>
            <a:spLocks noGrp="1"/>
          </p:cNvSpPr>
          <p:nvPr>
            <p:ph type="title"/>
          </p:nvPr>
        </p:nvSpPr>
        <p:spPr/>
        <p:txBody>
          <a:bodyPr/>
          <a:lstStyle/>
          <a:p>
            <a:r>
              <a:rPr lang="en-US" dirty="0" smtClean="0"/>
              <a:t>What Can '</a:t>
            </a:r>
            <a:r>
              <a:rPr lang="en-US" dirty="0" smtClean="0">
                <a:cs typeface="Courier New" panose="02070309020205020404" pitchFamily="49" charset="0"/>
              </a:rPr>
              <a:t>kitchen </a:t>
            </a:r>
            <a:r>
              <a:rPr lang="en-US" dirty="0" err="1" smtClean="0">
                <a:cs typeface="Courier New" panose="02070309020205020404" pitchFamily="49" charset="0"/>
              </a:rPr>
              <a:t>init</a:t>
            </a:r>
            <a:r>
              <a:rPr lang="en-US" dirty="0" smtClean="0">
                <a:cs typeface="Courier New" panose="02070309020205020404" pitchFamily="49" charset="0"/>
              </a:rPr>
              <a:t>'</a:t>
            </a:r>
            <a:r>
              <a:rPr lang="en-US" dirty="0" smtClean="0"/>
              <a:t> Do?</a:t>
            </a:r>
            <a:endParaRPr lang="en-US" dirty="0"/>
          </a:p>
        </p:txBody>
      </p:sp>
      <p:sp>
        <p:nvSpPr>
          <p:cNvPr id="4" name="Text Placeholder 3"/>
          <p:cNvSpPr>
            <a:spLocks noGrp="1"/>
          </p:cNvSpPr>
          <p:nvPr>
            <p:ph type="body" sz="quarter" idx="11"/>
          </p:nvPr>
        </p:nvSpPr>
        <p:spPr/>
        <p:txBody>
          <a:bodyPr/>
          <a:lstStyle/>
          <a:p>
            <a:r>
              <a:rPr lang="en-US" dirty="0" smtClean="0"/>
              <a:t>$ kitchen help </a:t>
            </a:r>
            <a:r>
              <a:rPr lang="en-US" dirty="0" err="1" smtClean="0"/>
              <a:t>init</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11</a:t>
            </a:fld>
            <a:endParaRPr lang="en-US" dirty="0"/>
          </a:p>
        </p:txBody>
      </p:sp>
      <p:sp>
        <p:nvSpPr>
          <p:cNvPr id="7" name="Rectangle 6"/>
          <p:cNvSpPr/>
          <p:nvPr/>
        </p:nvSpPr>
        <p:spPr bwMode="auto">
          <a:xfrm>
            <a:off x="1117164" y="6286499"/>
            <a:ext cx="14417959" cy="178594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23028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de-DE" sz="2300" dirty="0"/>
              <a:t>Folder PATH </a:t>
            </a:r>
            <a:r>
              <a:rPr lang="de-DE" sz="2300" dirty="0" err="1"/>
              <a:t>listing</a:t>
            </a:r>
            <a:endParaRPr lang="de-DE" sz="2300" dirty="0"/>
          </a:p>
          <a:p>
            <a:r>
              <a:rPr lang="de-DE" sz="2300" dirty="0"/>
              <a:t>Volume </a:t>
            </a:r>
            <a:r>
              <a:rPr lang="de-DE" sz="2300" dirty="0" err="1"/>
              <a:t>serial</a:t>
            </a:r>
            <a:r>
              <a:rPr lang="de-DE" sz="2300" dirty="0"/>
              <a:t> </a:t>
            </a:r>
            <a:r>
              <a:rPr lang="de-DE" sz="2300" dirty="0" err="1"/>
              <a:t>number</a:t>
            </a:r>
            <a:r>
              <a:rPr lang="de-DE" sz="2300" dirty="0"/>
              <a:t> </a:t>
            </a:r>
            <a:r>
              <a:rPr lang="de-DE" sz="2300" dirty="0" err="1"/>
              <a:t>is</a:t>
            </a:r>
            <a:r>
              <a:rPr lang="de-DE" sz="2300" dirty="0"/>
              <a:t> B04A-119C</a:t>
            </a:r>
          </a:p>
          <a:p>
            <a:r>
              <a:rPr lang="de-DE" sz="2300" dirty="0"/>
              <a:t>C:\</a:t>
            </a:r>
            <a:r>
              <a:rPr lang="de-DE" sz="2300" dirty="0" smtClean="0"/>
              <a:t>USERS\ADMINISTRATOR\COOKBOOKS\WORKSTATION</a:t>
            </a:r>
            <a:endParaRPr lang="de-DE" sz="2300" dirty="0"/>
          </a:p>
          <a:p>
            <a:r>
              <a:rPr lang="de-DE" sz="2300" dirty="0"/>
              <a:t>│   .</a:t>
            </a:r>
            <a:r>
              <a:rPr lang="de-DE" sz="2300" dirty="0" err="1"/>
              <a:t>gitignore</a:t>
            </a:r>
            <a:endParaRPr lang="de-DE" sz="2300" dirty="0"/>
          </a:p>
          <a:p>
            <a:r>
              <a:rPr lang="de-DE" sz="2300" dirty="0"/>
              <a:t>│   .</a:t>
            </a:r>
            <a:r>
              <a:rPr lang="de-DE" sz="2300" dirty="0" err="1"/>
              <a:t>kitchen.yml</a:t>
            </a:r>
            <a:endParaRPr lang="de-DE" sz="2300" dirty="0"/>
          </a:p>
          <a:p>
            <a:r>
              <a:rPr lang="de-DE" sz="2300" dirty="0"/>
              <a:t>│   </a:t>
            </a:r>
            <a:r>
              <a:rPr lang="de-DE" sz="2300" dirty="0" err="1"/>
              <a:t>Berksfile</a:t>
            </a:r>
            <a:endParaRPr lang="de-DE" sz="2300" dirty="0"/>
          </a:p>
          <a:p>
            <a:r>
              <a:rPr lang="de-DE" sz="2300" dirty="0"/>
              <a:t>│   </a:t>
            </a:r>
            <a:r>
              <a:rPr lang="de-DE" sz="2300" dirty="0" err="1"/>
              <a:t>chefignore</a:t>
            </a:r>
            <a:endParaRPr lang="de-DE" sz="2300" dirty="0"/>
          </a:p>
          <a:p>
            <a:r>
              <a:rPr lang="de-DE" sz="2300" dirty="0"/>
              <a:t>│   </a:t>
            </a:r>
            <a:r>
              <a:rPr lang="de-DE" sz="2300" dirty="0" err="1"/>
              <a:t>metadata.rb</a:t>
            </a:r>
            <a:endParaRPr lang="de-DE" sz="2300" dirty="0"/>
          </a:p>
          <a:p>
            <a:r>
              <a:rPr lang="de-DE" sz="2300" dirty="0"/>
              <a:t>│   </a:t>
            </a:r>
            <a:r>
              <a:rPr lang="de-DE" sz="2300" dirty="0" err="1"/>
              <a:t>README.md</a:t>
            </a:r>
            <a:endParaRPr lang="de-DE" sz="2300" dirty="0"/>
          </a:p>
          <a:p>
            <a:r>
              <a:rPr lang="de-DE" sz="2300" dirty="0"/>
              <a:t>│</a:t>
            </a:r>
          </a:p>
          <a:p>
            <a:r>
              <a:rPr lang="de-DE" sz="2300" dirty="0"/>
              <a:t>├───</a:t>
            </a:r>
            <a:r>
              <a:rPr lang="de-DE" sz="2300" dirty="0" err="1"/>
              <a:t>recipes</a:t>
            </a:r>
            <a:endParaRPr lang="de-DE" sz="2300" dirty="0"/>
          </a:p>
          <a:p>
            <a:r>
              <a:rPr lang="de-DE" sz="2300" dirty="0"/>
              <a:t>│       </a:t>
            </a:r>
            <a:r>
              <a:rPr lang="de-DE" sz="2300" dirty="0" err="1"/>
              <a:t>default.rb</a:t>
            </a:r>
            <a:endParaRPr lang="de-DE" sz="2300" dirty="0"/>
          </a:p>
          <a:p>
            <a:r>
              <a:rPr lang="de-DE" sz="2300" dirty="0"/>
              <a:t>│       </a:t>
            </a:r>
            <a:r>
              <a:rPr lang="de-DE" sz="2300" dirty="0" err="1" smtClean="0"/>
              <a:t>disable-uac.rb</a:t>
            </a:r>
            <a:endParaRPr lang="de-DE" sz="2300" dirty="0"/>
          </a:p>
        </p:txBody>
      </p:sp>
      <p:sp>
        <p:nvSpPr>
          <p:cNvPr id="2" name="Title 1"/>
          <p:cNvSpPr>
            <a:spLocks noGrp="1"/>
          </p:cNvSpPr>
          <p:nvPr>
            <p:ph type="title"/>
          </p:nvPr>
        </p:nvSpPr>
        <p:spPr/>
        <p:txBody>
          <a:bodyPr/>
          <a:lstStyle/>
          <a:p>
            <a:r>
              <a:rPr lang="en-US" dirty="0" smtClean="0"/>
              <a:t>Do We </a:t>
            </a:r>
            <a:r>
              <a:rPr lang="en-US" dirty="0"/>
              <a:t>H</a:t>
            </a:r>
            <a:r>
              <a:rPr lang="en-US" dirty="0" smtClean="0"/>
              <a:t>ave a </a:t>
            </a:r>
            <a:r>
              <a:rPr lang="en-US" dirty="0" smtClean="0">
                <a:cs typeface="Courier New" panose="02070309020205020404" pitchFamily="49" charset="0"/>
              </a:rPr>
              <a:t>.</a:t>
            </a:r>
            <a:r>
              <a:rPr lang="en-US" dirty="0" err="1" smtClean="0">
                <a:cs typeface="Courier New" panose="02070309020205020404" pitchFamily="49" charset="0"/>
              </a:rPr>
              <a:t>kitchen.yml</a:t>
            </a:r>
            <a:r>
              <a:rPr lang="en-US" dirty="0" smtClean="0"/>
              <a:t>?</a:t>
            </a:r>
            <a:endParaRPr lang="en-US" dirty="0"/>
          </a:p>
        </p:txBody>
      </p:sp>
      <p:sp>
        <p:nvSpPr>
          <p:cNvPr id="4" name="Text Placeholder 3"/>
          <p:cNvSpPr>
            <a:spLocks noGrp="1"/>
          </p:cNvSpPr>
          <p:nvPr>
            <p:ph type="body" sz="quarter" idx="11"/>
          </p:nvPr>
        </p:nvSpPr>
        <p:spPr/>
        <p:txBody>
          <a:bodyPr/>
          <a:lstStyle/>
          <a:p>
            <a:r>
              <a:rPr lang="en-US" dirty="0" smtClean="0"/>
              <a:t>$ tree /f cookbooks\workstation</a:t>
            </a:r>
            <a:endParaRPr lang="en-US"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12</a:t>
            </a:fld>
            <a:endParaRPr lang="en-US" dirty="0"/>
          </a:p>
        </p:txBody>
      </p:sp>
      <p:sp>
        <p:nvSpPr>
          <p:cNvPr id="5" name="Rectangle 4"/>
          <p:cNvSpPr/>
          <p:nvPr/>
        </p:nvSpPr>
        <p:spPr bwMode="auto">
          <a:xfrm>
            <a:off x="1088277" y="395031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834595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de-DE" sz="2200" dirty="0"/>
              <a:t>---</a:t>
            </a:r>
          </a:p>
          <a:p>
            <a:r>
              <a:rPr lang="de-DE" sz="2200" dirty="0" err="1"/>
              <a:t>driver</a:t>
            </a:r>
            <a:r>
              <a:rPr lang="de-DE" sz="2200" dirty="0"/>
              <a:t>:</a:t>
            </a:r>
          </a:p>
          <a:p>
            <a:r>
              <a:rPr lang="de-DE" sz="2200" dirty="0"/>
              <a:t>  </a:t>
            </a:r>
            <a:r>
              <a:rPr lang="de-DE" sz="2200" dirty="0" err="1"/>
              <a:t>name</a:t>
            </a:r>
            <a:r>
              <a:rPr lang="de-DE" sz="2200" dirty="0"/>
              <a:t>: </a:t>
            </a:r>
            <a:r>
              <a:rPr lang="de-DE" sz="2200" dirty="0" err="1"/>
              <a:t>vagrant</a:t>
            </a:r>
            <a:endParaRPr lang="de-DE" sz="2200" dirty="0"/>
          </a:p>
          <a:p>
            <a:endParaRPr lang="de-DE" sz="2200" dirty="0"/>
          </a:p>
          <a:p>
            <a:r>
              <a:rPr lang="de-DE" sz="2200" dirty="0" err="1"/>
              <a:t>provisioner</a:t>
            </a:r>
            <a:r>
              <a:rPr lang="de-DE" sz="2200" dirty="0"/>
              <a:t>:</a:t>
            </a:r>
          </a:p>
          <a:p>
            <a:r>
              <a:rPr lang="de-DE" sz="2200" dirty="0"/>
              <a:t>  </a:t>
            </a:r>
            <a:r>
              <a:rPr lang="de-DE" sz="2200" dirty="0" err="1"/>
              <a:t>name</a:t>
            </a:r>
            <a:r>
              <a:rPr lang="de-DE" sz="2200" dirty="0"/>
              <a:t>: </a:t>
            </a:r>
            <a:r>
              <a:rPr lang="de-DE" sz="2200" dirty="0" err="1"/>
              <a:t>chef_zero</a:t>
            </a:r>
            <a:endParaRPr lang="de-DE" sz="2200" dirty="0"/>
          </a:p>
          <a:p>
            <a:endParaRPr lang="de-DE" sz="2200" dirty="0"/>
          </a:p>
          <a:p>
            <a:r>
              <a:rPr lang="de-DE" sz="2200" dirty="0"/>
              <a:t># </a:t>
            </a:r>
            <a:r>
              <a:rPr lang="de-DE" sz="2200" dirty="0" err="1"/>
              <a:t>Uncomment</a:t>
            </a:r>
            <a:r>
              <a:rPr lang="de-DE" sz="2200" dirty="0"/>
              <a:t> </a:t>
            </a:r>
            <a:r>
              <a:rPr lang="de-DE" sz="2200" dirty="0" err="1"/>
              <a:t>the</a:t>
            </a:r>
            <a:r>
              <a:rPr lang="de-DE" sz="2200" dirty="0"/>
              <a:t> </a:t>
            </a:r>
            <a:r>
              <a:rPr lang="de-DE" sz="2200" dirty="0" err="1"/>
              <a:t>following</a:t>
            </a:r>
            <a:r>
              <a:rPr lang="de-DE" sz="2200" dirty="0"/>
              <a:t> </a:t>
            </a:r>
            <a:r>
              <a:rPr lang="de-DE" sz="2200" dirty="0" err="1"/>
              <a:t>verifier</a:t>
            </a:r>
            <a:r>
              <a:rPr lang="de-DE" sz="2200" dirty="0"/>
              <a:t> </a:t>
            </a:r>
            <a:r>
              <a:rPr lang="de-DE" sz="2200" dirty="0" err="1"/>
              <a:t>to</a:t>
            </a:r>
            <a:r>
              <a:rPr lang="de-DE" sz="2200" dirty="0"/>
              <a:t> </a:t>
            </a:r>
            <a:r>
              <a:rPr lang="de-DE" sz="2200" dirty="0" err="1"/>
              <a:t>leverage</a:t>
            </a:r>
            <a:r>
              <a:rPr lang="de-DE" sz="2200" dirty="0"/>
              <a:t> </a:t>
            </a:r>
            <a:r>
              <a:rPr lang="de-DE" sz="2200" dirty="0" err="1"/>
              <a:t>Inspec</a:t>
            </a:r>
            <a:r>
              <a:rPr lang="de-DE" sz="2200" dirty="0"/>
              <a:t> </a:t>
            </a:r>
            <a:r>
              <a:rPr lang="de-DE" sz="2200" dirty="0" err="1"/>
              <a:t>instead</a:t>
            </a:r>
            <a:r>
              <a:rPr lang="de-DE" sz="2200" dirty="0"/>
              <a:t> </a:t>
            </a:r>
            <a:r>
              <a:rPr lang="de-DE" sz="2200" dirty="0" err="1"/>
              <a:t>of</a:t>
            </a:r>
            <a:r>
              <a:rPr lang="de-DE" sz="2200" dirty="0"/>
              <a:t> </a:t>
            </a:r>
            <a:r>
              <a:rPr lang="de-DE" sz="2200" dirty="0" err="1"/>
              <a:t>Busser</a:t>
            </a:r>
            <a:r>
              <a:rPr lang="de-DE" sz="2200" dirty="0"/>
              <a:t> (</a:t>
            </a:r>
            <a:r>
              <a:rPr lang="de-DE" sz="2200" dirty="0" err="1"/>
              <a:t>the</a:t>
            </a:r>
            <a:endParaRPr lang="de-DE" sz="2200" dirty="0"/>
          </a:p>
          <a:p>
            <a:r>
              <a:rPr lang="de-DE" sz="2200" dirty="0"/>
              <a:t># </a:t>
            </a:r>
            <a:r>
              <a:rPr lang="de-DE" sz="2200" dirty="0" err="1"/>
              <a:t>default</a:t>
            </a:r>
            <a:r>
              <a:rPr lang="de-DE" sz="2200" dirty="0"/>
              <a:t> </a:t>
            </a:r>
            <a:r>
              <a:rPr lang="de-DE" sz="2200" dirty="0" err="1"/>
              <a:t>verifier</a:t>
            </a:r>
            <a:r>
              <a:rPr lang="de-DE" sz="2200" dirty="0"/>
              <a:t>)</a:t>
            </a:r>
          </a:p>
          <a:p>
            <a:r>
              <a:rPr lang="de-DE" sz="2200" dirty="0"/>
              <a:t># </a:t>
            </a:r>
            <a:r>
              <a:rPr lang="de-DE" sz="2200" dirty="0" err="1"/>
              <a:t>verifier</a:t>
            </a:r>
            <a:r>
              <a:rPr lang="de-DE" sz="2200" dirty="0"/>
              <a:t>:</a:t>
            </a:r>
          </a:p>
          <a:p>
            <a:r>
              <a:rPr lang="de-DE" sz="2200" dirty="0"/>
              <a:t>#   </a:t>
            </a:r>
            <a:r>
              <a:rPr lang="de-DE" sz="2200" dirty="0" err="1"/>
              <a:t>name</a:t>
            </a:r>
            <a:r>
              <a:rPr lang="de-DE" sz="2200" dirty="0"/>
              <a:t>: </a:t>
            </a:r>
            <a:r>
              <a:rPr lang="de-DE" sz="2200" dirty="0" err="1"/>
              <a:t>inspec</a:t>
            </a:r>
            <a:endParaRPr lang="de-DE" sz="2200" dirty="0"/>
          </a:p>
          <a:p>
            <a:endParaRPr lang="de-DE" sz="2200" dirty="0"/>
          </a:p>
          <a:p>
            <a:r>
              <a:rPr lang="de-DE" sz="2200" dirty="0" err="1"/>
              <a:t>platforms</a:t>
            </a:r>
            <a:r>
              <a:rPr lang="de-DE" sz="2200" dirty="0" smtClean="0"/>
              <a:t>:</a:t>
            </a:r>
            <a:endParaRPr lang="de-DE" sz="2200" dirty="0"/>
          </a:p>
        </p:txBody>
      </p:sp>
      <p:sp>
        <p:nvSpPr>
          <p:cNvPr id="2" name="Title 1"/>
          <p:cNvSpPr>
            <a:spLocks noGrp="1"/>
          </p:cNvSpPr>
          <p:nvPr>
            <p:ph type="title"/>
          </p:nvPr>
        </p:nvSpPr>
        <p:spPr/>
        <p:txBody>
          <a:bodyPr/>
          <a:lstStyle/>
          <a:p>
            <a:r>
              <a:rPr lang="en-US" dirty="0" smtClean="0"/>
              <a:t>What is Inside .</a:t>
            </a:r>
            <a:r>
              <a:rPr lang="en-US" dirty="0" err="1" smtClean="0"/>
              <a:t>kitchen.yml</a:t>
            </a:r>
            <a:r>
              <a:rPr lang="en-US" dirty="0" smtClean="0"/>
              <a:t>?</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gc</a:t>
            </a:r>
            <a:r>
              <a:rPr lang="en-US" dirty="0" smtClean="0"/>
              <a:t> cookbooks\</a:t>
            </a:r>
            <a:r>
              <a:rPr lang="en-US" dirty="0" err="1" smtClean="0"/>
              <a:t>iis</a:t>
            </a:r>
            <a:r>
              <a:rPr lang="en-US" dirty="0" smtClean="0"/>
              <a:t>-demo</a:t>
            </a:r>
            <a:r>
              <a:rPr lang="en-US" dirty="0"/>
              <a:t>\</a:t>
            </a:r>
            <a:r>
              <a:rPr lang="en-US" dirty="0" smtClean="0"/>
              <a:t>.</a:t>
            </a:r>
            <a:r>
              <a:rPr lang="en-US" dirty="0" err="1" smtClean="0"/>
              <a:t>kitchen.yml</a:t>
            </a:r>
            <a:endParaRPr lang="en-US" dirty="0"/>
          </a:p>
        </p:txBody>
      </p:sp>
      <p:sp>
        <p:nvSpPr>
          <p:cNvPr id="8" name="Footer Placeholder 7"/>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87501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a:t>
            </a:r>
            <a:r>
              <a:rPr lang="en-US" dirty="0" err="1" smtClean="0">
                <a:cs typeface="Courier New" panose="02070309020205020404" pitchFamily="49" charset="0"/>
              </a:rPr>
              <a:t>kitchen.yml</a:t>
            </a:r>
            <a:endParaRPr lang="en-US" dirty="0">
              <a:cs typeface="Courier New" panose="02070309020205020404" pitchFamily="49" charset="0"/>
            </a:endParaRPr>
          </a:p>
        </p:txBody>
      </p:sp>
      <p:sp>
        <p:nvSpPr>
          <p:cNvPr id="3" name="Subtitle 2"/>
          <p:cNvSpPr>
            <a:spLocks noGrp="1"/>
          </p:cNvSpPr>
          <p:nvPr>
            <p:ph type="subTitle" idx="1"/>
          </p:nvPr>
        </p:nvSpPr>
        <p:spPr/>
        <p:txBody>
          <a:bodyPr>
            <a:normAutofit/>
          </a:bodyPr>
          <a:lstStyle/>
          <a:p>
            <a:r>
              <a:rPr lang="en-US" dirty="0" smtClean="0">
                <a:latin typeface="+mj-lt"/>
              </a:rPr>
              <a:t>When </a:t>
            </a:r>
            <a:r>
              <a:rPr lang="en-US" dirty="0" smtClean="0">
                <a:latin typeface="+mj-lt"/>
                <a:cs typeface="Courier New" panose="02070309020205020404" pitchFamily="49" charset="0"/>
              </a:rPr>
              <a:t>chef</a:t>
            </a:r>
            <a:r>
              <a:rPr lang="en-US" dirty="0" smtClean="0">
                <a:latin typeface="+mj-lt"/>
              </a:rPr>
              <a:t> generates a cookbook, a default </a:t>
            </a:r>
            <a:r>
              <a:rPr lang="en-US" dirty="0" smtClean="0">
                <a:latin typeface="+mj-lt"/>
                <a:cs typeface="Courier New" panose="02070309020205020404" pitchFamily="49" charset="0"/>
              </a:rPr>
              <a:t>.</a:t>
            </a:r>
            <a:r>
              <a:rPr lang="en-US" dirty="0" err="1" smtClean="0">
                <a:latin typeface="+mj-lt"/>
                <a:cs typeface="Courier New" panose="02070309020205020404" pitchFamily="49" charset="0"/>
              </a:rPr>
              <a:t>kitchen.yml</a:t>
            </a:r>
            <a:r>
              <a:rPr lang="en-US" dirty="0" smtClean="0">
                <a:latin typeface="+mj-lt"/>
              </a:rPr>
              <a:t> is created. It contains </a:t>
            </a:r>
            <a:r>
              <a:rPr lang="en-US" dirty="0" smtClean="0">
                <a:latin typeface="+mj-lt"/>
                <a:cs typeface="Courier New" panose="02070309020205020404" pitchFamily="49" charset="0"/>
              </a:rPr>
              <a:t>kitchen</a:t>
            </a:r>
            <a:r>
              <a:rPr lang="en-US" dirty="0" smtClean="0">
                <a:latin typeface="+mj-lt"/>
              </a:rPr>
              <a:t> configuration for the driver, </a:t>
            </a:r>
            <a:r>
              <a:rPr lang="en-US" dirty="0" err="1" smtClean="0">
                <a:latin typeface="+mj-lt"/>
              </a:rPr>
              <a:t>provisioner</a:t>
            </a:r>
            <a:r>
              <a:rPr lang="en-US" dirty="0" smtClean="0">
                <a:latin typeface="+mj-lt"/>
              </a:rPr>
              <a:t>, platform, and suites.</a:t>
            </a:r>
          </a:p>
        </p:txBody>
      </p:sp>
      <p:sp>
        <p:nvSpPr>
          <p:cNvPr id="4" name="Content Placeholder 3"/>
          <p:cNvSpPr>
            <a:spLocks noGrp="1"/>
          </p:cNvSpPr>
          <p:nvPr>
            <p:ph sz="quarter" idx="4294967295"/>
          </p:nvPr>
        </p:nvSpPr>
        <p:spPr>
          <a:xfrm>
            <a:off x="3669213" y="7265897"/>
            <a:ext cx="8917577" cy="524133"/>
          </a:xfrm>
        </p:spPr>
        <p:txBody>
          <a:bodyPr>
            <a:normAutofit/>
          </a:bodyPr>
          <a:lstStyle/>
          <a:p>
            <a:pPr algn="ctr"/>
            <a:r>
              <a:rPr lang="en-US" sz="2400" dirty="0">
                <a:solidFill>
                  <a:srgbClr val="3E4346"/>
                </a:solidFill>
                <a:cs typeface="Courier New" panose="02070309020205020404" pitchFamily="49" charset="0"/>
                <a:hlinkClick r:id="rId3"/>
              </a:rPr>
              <a:t>http://</a:t>
            </a:r>
            <a:r>
              <a:rPr lang="en-US" sz="2400" dirty="0" smtClean="0">
                <a:solidFill>
                  <a:srgbClr val="3E4346"/>
                </a:solidFill>
                <a:cs typeface="Courier New" panose="02070309020205020404" pitchFamily="49" charset="0"/>
                <a:hlinkClick r:id="rId3"/>
              </a:rPr>
              <a:t>kitchen.ci/docs/getting-started/creating-cookbook</a:t>
            </a:r>
            <a:endParaRPr lang="en-US" sz="2400" dirty="0" smtClean="0">
              <a:solidFill>
                <a:srgbClr val="3E4346"/>
              </a:solidFill>
              <a:cs typeface="Courier New" panose="02070309020205020404" pitchFamily="49" charset="0"/>
            </a:endParaRPr>
          </a:p>
          <a:p>
            <a:pPr algn="ctr"/>
            <a:endParaRPr lang="en-US" sz="2400" dirty="0">
              <a:solidFill>
                <a:srgbClr val="3E4346"/>
              </a:solidFill>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462289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Driver</a:t>
            </a:r>
            <a:endParaRPr lang="en-US" dirty="0"/>
          </a:p>
        </p:txBody>
      </p:sp>
      <p:sp>
        <p:nvSpPr>
          <p:cNvPr id="3" name="Content Placeholder 2"/>
          <p:cNvSpPr>
            <a:spLocks noGrp="1"/>
          </p:cNvSpPr>
          <p:nvPr>
            <p:ph sz="quarter" idx="10"/>
          </p:nvPr>
        </p:nvSpPr>
        <p:spPr>
          <a:xfrm>
            <a:off x="1121105" y="2083507"/>
            <a:ext cx="7065287" cy="5977830"/>
          </a:xfrm>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 Uncomment the following verifier...</a:t>
            </a:r>
          </a:p>
          <a:p>
            <a:r>
              <a:rPr lang="en-US" sz="2400" dirty="0"/>
              <a:t># default verifier)</a:t>
            </a:r>
          </a:p>
          <a:p>
            <a:r>
              <a:rPr lang="en-US" sz="2400" dirty="0"/>
              <a:t># verifier:</a:t>
            </a:r>
          </a:p>
          <a:p>
            <a:r>
              <a:rPr lang="en-US" sz="2400" dirty="0"/>
              <a:t>#   name: </a:t>
            </a:r>
            <a:r>
              <a:rPr lang="en-US" sz="2400" dirty="0" err="1" smtClean="0"/>
              <a:t>inspec</a:t>
            </a:r>
            <a:endParaRPr lang="en-US" sz="2400" dirty="0" smtClean="0"/>
          </a:p>
          <a:p>
            <a:endParaRPr lang="en-US" sz="2400" dirty="0"/>
          </a:p>
          <a:p>
            <a:r>
              <a:rPr lang="en-US" sz="2400" dirty="0" smtClean="0"/>
              <a:t># KITCHEN CONFIGURATION CONTINUES...</a:t>
            </a:r>
            <a:endParaRPr lang="en-US" sz="2400" dirty="0"/>
          </a:p>
        </p:txBody>
      </p:sp>
      <p:sp>
        <p:nvSpPr>
          <p:cNvPr id="4" name="Text Placeholder 3"/>
          <p:cNvSpPr>
            <a:spLocks noGrp="1"/>
          </p:cNvSpPr>
          <p:nvPr>
            <p:ph type="body" sz="quarter" idx="11"/>
          </p:nvPr>
        </p:nvSpPr>
        <p:spPr/>
        <p:txBody>
          <a:bodyPr>
            <a:noAutofit/>
          </a:bodyPr>
          <a:lstStyle/>
          <a:p>
            <a:pPr>
              <a:lnSpc>
                <a:spcPct val="120000"/>
              </a:lnSpc>
            </a:pPr>
            <a:r>
              <a:rPr lang="en-US" sz="3733" dirty="0" smtClean="0"/>
              <a:t>~\cookbooks\workstation\.</a:t>
            </a:r>
            <a:r>
              <a:rPr lang="en-US" sz="3733" dirty="0" err="1" smtClean="0"/>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The driver is responsible for creating a machine that we'll use to test our cookbook</a:t>
            </a:r>
            <a:r>
              <a:rPr lang="en-US" sz="3733" dirty="0" smtClean="0"/>
              <a:t>.</a:t>
            </a:r>
            <a:endParaRPr lang="en-US" sz="3733" dirty="0"/>
          </a:p>
        </p:txBody>
      </p:sp>
      <p:sp>
        <p:nvSpPr>
          <p:cNvPr id="8" name="Rectangle 7"/>
          <p:cNvSpPr/>
          <p:nvPr/>
        </p:nvSpPr>
        <p:spPr bwMode="auto">
          <a:xfrm>
            <a:off x="1114107" y="300421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168120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err="1"/>
              <a:t>P</a:t>
            </a:r>
            <a:r>
              <a:rPr lang="en-US" dirty="0" err="1" smtClean="0"/>
              <a:t>rovisioner</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 Uncomment the following </a:t>
            </a:r>
            <a:r>
              <a:rPr lang="en-US" sz="2400" dirty="0" smtClean="0"/>
              <a:t>verifier...</a:t>
            </a:r>
          </a:p>
          <a:p>
            <a:r>
              <a:rPr lang="en-US" sz="2400" dirty="0" smtClean="0"/>
              <a:t># </a:t>
            </a:r>
            <a:r>
              <a:rPr lang="en-US" sz="2400" dirty="0"/>
              <a:t>default verifier)</a:t>
            </a:r>
          </a:p>
          <a:p>
            <a:r>
              <a:rPr lang="en-US" sz="2400" dirty="0"/>
              <a:t># verifier:</a:t>
            </a:r>
          </a:p>
          <a:p>
            <a:r>
              <a:rPr lang="en-US" sz="2400" dirty="0"/>
              <a:t>#   name: </a:t>
            </a:r>
            <a:r>
              <a:rPr lang="en-US" sz="2400" dirty="0" err="1" smtClean="0"/>
              <a:t>inspec</a:t>
            </a:r>
            <a:endParaRPr lang="en-US" sz="2400" dirty="0" smtClean="0"/>
          </a:p>
          <a:p>
            <a:endParaRPr lang="en-US" sz="2400" dirty="0"/>
          </a:p>
          <a:p>
            <a:r>
              <a:rPr lang="en-US" sz="2400" dirty="0"/>
              <a:t># KITCHEN CONFIGURATION CONTINUES</a:t>
            </a:r>
            <a:r>
              <a:rPr lang="en-US" sz="2400" dirty="0" smtClean="0"/>
              <a:t>...</a:t>
            </a:r>
            <a:endParaRPr lang="en-US" sz="2400" dirty="0"/>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tells Test Kitchen how to run Chef, to apply the code in our cookbook to the machine under test.</a:t>
            </a:r>
          </a:p>
          <a:p>
            <a:endParaRPr lang="en-US" sz="3733" dirty="0"/>
          </a:p>
          <a:p>
            <a:r>
              <a:rPr lang="en-US" sz="3733" dirty="0"/>
              <a:t>The default and simplest approach is to use </a:t>
            </a:r>
            <a:r>
              <a:rPr lang="en-US" sz="3733" dirty="0" err="1">
                <a:latin typeface="+mj-lt"/>
                <a:cs typeface="Courier New" panose="02070309020205020404" pitchFamily="49" charset="0"/>
              </a:rPr>
              <a:t>chef_zero</a:t>
            </a:r>
            <a:r>
              <a:rPr lang="en-US" sz="3733" dirty="0">
                <a:latin typeface="+mj-lt"/>
              </a:rPr>
              <a:t>.</a:t>
            </a:r>
            <a:endParaRPr lang="en-US" sz="3733" dirty="0">
              <a:latin typeface="+mj-lt"/>
              <a:cs typeface="Courier New" panose="02070309020205020404" pitchFamily="49" charset="0"/>
            </a:endParaRPr>
          </a:p>
        </p:txBody>
      </p:sp>
      <p:sp>
        <p:nvSpPr>
          <p:cNvPr id="8" name="Rectangle 7"/>
          <p:cNvSpPr/>
          <p:nvPr/>
        </p:nvSpPr>
        <p:spPr bwMode="auto">
          <a:xfrm>
            <a:off x="1137007" y="4429603"/>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2951152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P</a:t>
            </a:r>
            <a:r>
              <a:rPr lang="en-US" dirty="0" smtClean="0"/>
              <a:t>latforms</a:t>
            </a:r>
            <a:endParaRPr lang="en-US" dirty="0"/>
          </a:p>
        </p:txBody>
      </p:sp>
      <p:sp>
        <p:nvSpPr>
          <p:cNvPr id="3" name="Content Placeholder 2"/>
          <p:cNvSpPr>
            <a:spLocks noGrp="1"/>
          </p:cNvSpPr>
          <p:nvPr>
            <p:ph sz="quarter" idx="10"/>
          </p:nvPr>
        </p:nvSpPr>
        <p:spPr/>
        <p:txBody>
          <a:bodyPr>
            <a:noAutofit/>
          </a:bodyPr>
          <a:lstStyle/>
          <a:p>
            <a:r>
              <a:rPr lang="en-US" sz="2400" dirty="0" smtClean="0"/>
              <a:t>#  TOP PART OF KITCHEN CONFIGURATION</a:t>
            </a:r>
            <a:endParaRPr lang="en-US" sz="2400" dirty="0"/>
          </a:p>
          <a:p>
            <a:endParaRPr lang="en-US" sz="2400" dirty="0"/>
          </a:p>
          <a:p>
            <a:r>
              <a:rPr lang="en-US" sz="2400" dirty="0"/>
              <a:t>platforms:</a:t>
            </a:r>
          </a:p>
          <a:p>
            <a:r>
              <a:rPr lang="en-US" sz="2400" dirty="0"/>
              <a:t>  - name: ubuntu-14.04</a:t>
            </a:r>
          </a:p>
          <a:p>
            <a:r>
              <a:rPr lang="en-US" sz="2400" dirty="0"/>
              <a:t>  - name: centos-7.1</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a:t>
            </a:r>
            <a:r>
              <a:rPr lang="en-US" sz="2400" dirty="0" smtClean="0"/>
              <a:t>recipe[workstation::</a:t>
            </a:r>
            <a:r>
              <a:rPr lang="en-US" sz="2400" dirty="0"/>
              <a:t>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is a list of operation systems on which we want to run our code.</a:t>
            </a:r>
            <a:endParaRPr lang="en-US" sz="3733" dirty="0">
              <a:latin typeface="Courier New" panose="02070309020205020404" pitchFamily="49" charset="0"/>
              <a:cs typeface="Courier New" panose="02070309020205020404" pitchFamily="49" charset="0"/>
            </a:endParaRPr>
          </a:p>
        </p:txBody>
      </p:sp>
      <p:sp>
        <p:nvSpPr>
          <p:cNvPr id="8" name="Rectangle 7"/>
          <p:cNvSpPr/>
          <p:nvPr/>
        </p:nvSpPr>
        <p:spPr bwMode="auto">
          <a:xfrm>
            <a:off x="1126290" y="3452988"/>
            <a:ext cx="7037439" cy="1081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2551398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Suites</a:t>
            </a:r>
          </a:p>
        </p:txBody>
      </p:sp>
      <p:sp>
        <p:nvSpPr>
          <p:cNvPr id="3" name="Content Placeholder 2"/>
          <p:cNvSpPr>
            <a:spLocks noGrp="1"/>
          </p:cNvSpPr>
          <p:nvPr>
            <p:ph sz="quarter" idx="10"/>
          </p:nvPr>
        </p:nvSpPr>
        <p:spPr/>
        <p:txBody>
          <a:bodyPr>
            <a:noAutofit/>
          </a:bodyPr>
          <a:lstStyle/>
          <a:p>
            <a:r>
              <a:rPr lang="en-US" sz="2400" dirty="0"/>
              <a:t>#  TOP PART OF KITCHEN CONFIGURATION</a:t>
            </a:r>
          </a:p>
          <a:p>
            <a:endParaRPr lang="en-US" sz="2400" dirty="0"/>
          </a:p>
          <a:p>
            <a:r>
              <a:rPr lang="en-US" sz="2400" dirty="0"/>
              <a:t>platforms:</a:t>
            </a:r>
          </a:p>
          <a:p>
            <a:r>
              <a:rPr lang="en-US" sz="2400" dirty="0"/>
              <a:t>  - name: ubuntu-14.04</a:t>
            </a:r>
          </a:p>
          <a:p>
            <a:r>
              <a:rPr lang="en-US" sz="2400" dirty="0"/>
              <a:t>  - name: centos-7.1</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a:t>
            </a:r>
            <a:r>
              <a:rPr lang="en-US" sz="2400" dirty="0" smtClean="0"/>
              <a:t>recipe[workstation::</a:t>
            </a:r>
            <a:r>
              <a:rPr lang="en-US" sz="2400" dirty="0"/>
              <a:t>default]</a:t>
            </a:r>
          </a:p>
          <a:p>
            <a:r>
              <a:rPr lang="en-US" sz="2400" dirty="0"/>
              <a:t>    </a:t>
            </a:r>
            <a:r>
              <a:rPr lang="en-US" sz="2400" dirty="0" smtClean="0"/>
              <a:t>attributes:</a:t>
            </a:r>
            <a:endParaRPr lang="en-US" sz="2400" dirty="0"/>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section defines what we want to test. It includes the Chef run-list of recipes that we want to test.</a:t>
            </a:r>
          </a:p>
          <a:p>
            <a:endParaRPr lang="en-US" sz="3733" dirty="0"/>
          </a:p>
          <a:p>
            <a:r>
              <a:rPr lang="en-US" sz="3733" dirty="0"/>
              <a:t>We define a single suite named "default".</a:t>
            </a:r>
          </a:p>
        </p:txBody>
      </p:sp>
      <p:sp>
        <p:nvSpPr>
          <p:cNvPr id="8" name="Rectangle 7"/>
          <p:cNvSpPr/>
          <p:nvPr/>
        </p:nvSpPr>
        <p:spPr bwMode="auto">
          <a:xfrm>
            <a:off x="1137007" y="5319509"/>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336652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Suites</a:t>
            </a:r>
          </a:p>
        </p:txBody>
      </p:sp>
      <p:sp>
        <p:nvSpPr>
          <p:cNvPr id="3" name="Content Placeholder 2"/>
          <p:cNvSpPr>
            <a:spLocks noGrp="1"/>
          </p:cNvSpPr>
          <p:nvPr>
            <p:ph sz="quarter" idx="10"/>
          </p:nvPr>
        </p:nvSpPr>
        <p:spPr/>
        <p:txBody>
          <a:bodyPr>
            <a:noAutofit/>
          </a:bodyPr>
          <a:lstStyle/>
          <a:p>
            <a:r>
              <a:rPr lang="en-US" sz="2400" dirty="0"/>
              <a:t>#  TOP PART OF KITCHEN CONFIGURATION</a:t>
            </a:r>
          </a:p>
          <a:p>
            <a:endParaRPr lang="en-US" sz="2400" dirty="0"/>
          </a:p>
          <a:p>
            <a:r>
              <a:rPr lang="en-US" sz="2400" dirty="0"/>
              <a:t>platforms:</a:t>
            </a:r>
          </a:p>
          <a:p>
            <a:r>
              <a:rPr lang="en-US" sz="2400" dirty="0"/>
              <a:t>  - name: ubuntu-14.04</a:t>
            </a:r>
          </a:p>
          <a:p>
            <a:r>
              <a:rPr lang="en-US" sz="2400" dirty="0"/>
              <a:t>  - name: centos-7.1</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a:t>
            </a:r>
            <a:r>
              <a:rPr lang="en-US" sz="2400" dirty="0" smtClean="0"/>
              <a:t>recipe[workstation::</a:t>
            </a:r>
            <a:r>
              <a:rPr lang="en-US" sz="2400" dirty="0"/>
              <a:t>default]</a:t>
            </a:r>
          </a:p>
          <a:p>
            <a:r>
              <a:rPr lang="en-US" sz="2400" dirty="0"/>
              <a:t>    attributes</a:t>
            </a:r>
            <a:r>
              <a:rPr lang="en-US" sz="2400" dirty="0" smtClean="0"/>
              <a:t>:</a:t>
            </a:r>
            <a:endParaRPr lang="en-US" sz="2400" dirty="0"/>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latin typeface="+mj-lt"/>
              </a:rPr>
              <a:t>The suite named </a:t>
            </a:r>
            <a:r>
              <a:rPr lang="en-US" sz="3733" dirty="0">
                <a:latin typeface="+mj-lt"/>
                <a:cs typeface="Courier New" panose="02070309020205020404" pitchFamily="49" charset="0"/>
              </a:rPr>
              <a:t>"default" </a:t>
            </a:r>
            <a:r>
              <a:rPr lang="en-US" sz="3733" dirty="0">
                <a:latin typeface="+mj-lt"/>
              </a:rPr>
              <a:t>defines a </a:t>
            </a:r>
            <a:r>
              <a:rPr lang="en-US" sz="3733" dirty="0" err="1">
                <a:latin typeface="+mj-lt"/>
              </a:rPr>
              <a:t>run_list</a:t>
            </a:r>
            <a:r>
              <a:rPr lang="en-US" sz="3733" dirty="0">
                <a:latin typeface="+mj-lt"/>
              </a:rPr>
              <a:t>.</a:t>
            </a:r>
          </a:p>
          <a:p>
            <a:endParaRPr lang="en-US" sz="3733" dirty="0">
              <a:latin typeface="+mj-lt"/>
            </a:endParaRPr>
          </a:p>
          <a:p>
            <a:r>
              <a:rPr lang="en-US" sz="3733" dirty="0">
                <a:latin typeface="+mj-lt"/>
              </a:rPr>
              <a:t>Run the </a:t>
            </a:r>
            <a:r>
              <a:rPr lang="en-US" sz="3733" dirty="0">
                <a:latin typeface="+mj-lt"/>
                <a:cs typeface="Courier New" panose="02070309020205020404" pitchFamily="49" charset="0"/>
              </a:rPr>
              <a:t>"workstation"</a:t>
            </a:r>
            <a:r>
              <a:rPr lang="en-US" sz="3733" dirty="0">
                <a:latin typeface="+mj-lt"/>
              </a:rPr>
              <a:t> cookbook's </a:t>
            </a:r>
            <a:r>
              <a:rPr lang="en-US" sz="3733" dirty="0">
                <a:latin typeface="+mj-lt"/>
                <a:cs typeface="Courier New" panose="02070309020205020404" pitchFamily="49" charset="0"/>
              </a:rPr>
              <a:t>"default"</a:t>
            </a:r>
            <a:r>
              <a:rPr lang="en-US" sz="3733" dirty="0">
                <a:latin typeface="+mj-lt"/>
              </a:rPr>
              <a:t> recipe file.</a:t>
            </a:r>
          </a:p>
          <a:p>
            <a:endParaRPr lang="en-US" sz="3733" dirty="0"/>
          </a:p>
        </p:txBody>
      </p:sp>
      <p:sp>
        <p:nvSpPr>
          <p:cNvPr id="8" name="Rectangle 7"/>
          <p:cNvSpPr/>
          <p:nvPr/>
        </p:nvSpPr>
        <p:spPr bwMode="auto">
          <a:xfrm>
            <a:off x="1137007" y="6231854"/>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424923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Use </a:t>
            </a:r>
            <a:r>
              <a:rPr lang="en-US" dirty="0" smtClean="0"/>
              <a:t>Test </a:t>
            </a:r>
            <a:r>
              <a:rPr lang="en-US" dirty="0"/>
              <a:t>Kitchen </a:t>
            </a:r>
            <a:r>
              <a:rPr lang="en-US" dirty="0" smtClean="0"/>
              <a:t>to verify your recipes converge on a virtual instance</a:t>
            </a:r>
            <a:endParaRPr lang="en-US" dirty="0"/>
          </a:p>
          <a:p>
            <a:pPr marL="918610" lvl="1" indent="-609585">
              <a:buFont typeface="Wingdings" panose="05000000000000000000" pitchFamily="2" charset="2"/>
              <a:buChar char="Ø"/>
            </a:pPr>
            <a:r>
              <a:rPr lang="en-US" dirty="0" smtClean="0"/>
              <a:t>Read the </a:t>
            </a:r>
            <a:r>
              <a:rPr lang="en-US" dirty="0" err="1" smtClean="0"/>
              <a:t>InSpec</a:t>
            </a:r>
            <a:r>
              <a:rPr lang="en-US" dirty="0" smtClean="0"/>
              <a:t> documentation</a:t>
            </a:r>
          </a:p>
          <a:p>
            <a:pPr marL="918610" lvl="1" indent="-609585">
              <a:buFont typeface="Wingdings" panose="05000000000000000000" pitchFamily="2" charset="2"/>
              <a:buChar char="Ø"/>
            </a:pPr>
            <a:r>
              <a:rPr lang="en-US" dirty="0" smtClean="0"/>
              <a:t>Write and execute tests</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18938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 Matrix</a:t>
            </a:r>
            <a:endParaRPr lang="en-US" dirty="0"/>
          </a:p>
        </p:txBody>
      </p:sp>
      <p:sp>
        <p:nvSpPr>
          <p:cNvPr id="3" name="Subtitle 2"/>
          <p:cNvSpPr>
            <a:spLocks noGrp="1"/>
          </p:cNvSpPr>
          <p:nvPr>
            <p:ph type="subTitle" idx="1"/>
          </p:nvPr>
        </p:nvSpPr>
        <p:spPr>
          <a:xfrm>
            <a:off x="3013753" y="3506117"/>
            <a:ext cx="10974132" cy="3781219"/>
          </a:xfrm>
        </p:spPr>
        <p:txBody>
          <a:bodyPr/>
          <a:lstStyle/>
          <a:p>
            <a:r>
              <a:rPr lang="en-US" dirty="0" smtClean="0"/>
              <a:t>Kitchen defines a list of instances, or test matrix, based on the platforms multiplied by the suites.</a:t>
            </a:r>
          </a:p>
          <a:p>
            <a:endParaRPr lang="en-US" dirty="0"/>
          </a:p>
          <a:p>
            <a:pPr algn="ctr"/>
            <a:r>
              <a:rPr lang="en-US" dirty="0" smtClean="0">
                <a:latin typeface="+mj-lt"/>
                <a:cs typeface="Courier New" panose="02070309020205020404" pitchFamily="49" charset="0"/>
              </a:rPr>
              <a:t>PLATFORMS x SUITES</a:t>
            </a:r>
          </a:p>
          <a:p>
            <a:pPr algn="ctr"/>
            <a:endParaRPr lang="en-US" dirty="0">
              <a:latin typeface="Courier New" panose="02070309020205020404" pitchFamily="49" charset="0"/>
              <a:cs typeface="Courier New" panose="02070309020205020404" pitchFamily="49" charset="0"/>
            </a:endParaRPr>
          </a:p>
          <a:p>
            <a:r>
              <a:rPr lang="en-US" dirty="0" smtClean="0">
                <a:latin typeface="+mj-lt"/>
                <a:cs typeface="Courier New" panose="02070309020205020404" pitchFamily="49" charset="0"/>
              </a:rPr>
              <a:t>Running kitchen list</a:t>
            </a:r>
            <a:r>
              <a:rPr lang="en-US" dirty="0">
                <a:latin typeface="+mj-lt"/>
                <a:cs typeface="Courier New" panose="02070309020205020404" pitchFamily="49" charset="0"/>
              </a:rPr>
              <a:t> </a:t>
            </a:r>
            <a:r>
              <a:rPr lang="en-US" dirty="0" smtClean="0">
                <a:cs typeface="Courier New" panose="02070309020205020404" pitchFamily="49" charset="0"/>
              </a:rPr>
              <a:t>will show that matrix.</a:t>
            </a:r>
            <a:endParaRPr lang="en-US"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542431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a:t>View the Kitchen Test Matrix</a:t>
            </a:r>
          </a:p>
        </p:txBody>
      </p:sp>
      <p:sp>
        <p:nvSpPr>
          <p:cNvPr id="3" name="Content Placeholder 2"/>
          <p:cNvSpPr>
            <a:spLocks noGrp="1"/>
          </p:cNvSpPr>
          <p:nvPr>
            <p:ph sz="quarter" idx="10"/>
          </p:nvPr>
        </p:nvSpPr>
        <p:spPr>
          <a:xfrm>
            <a:off x="1121104" y="1468474"/>
            <a:ext cx="14423693" cy="2570841"/>
          </a:xfrm>
        </p:spPr>
        <p:txBody>
          <a:bodyPr/>
          <a:lstStyle/>
          <a:p>
            <a:r>
              <a:rPr lang="en-US" dirty="0"/>
              <a:t>$ kitchen list</a:t>
            </a:r>
          </a:p>
          <a:p>
            <a:endParaRPr lang="en-US" dirty="0" smtClean="0"/>
          </a:p>
          <a:p>
            <a:r>
              <a:rPr lang="en-US" dirty="0" smtClean="0"/>
              <a:t>Instance             </a:t>
            </a:r>
            <a:r>
              <a:rPr lang="en-US" dirty="0"/>
              <a:t>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a:t>
            </a:r>
            <a:r>
              <a:rPr lang="en-US" dirty="0" smtClean="0"/>
              <a:t>65    </a:t>
            </a:r>
            <a:r>
              <a:rPr lang="en-US" dirty="0"/>
              <a:t>Vagrant  </a:t>
            </a:r>
            <a:r>
              <a:rPr lang="en-US" dirty="0" err="1"/>
              <a:t>ChefZero</a:t>
            </a:r>
            <a:r>
              <a:rPr lang="en-US" dirty="0"/>
              <a:t>     &lt;Not Created&gt;</a:t>
            </a:r>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Autofit/>
          </a:bodyPr>
          <a:lstStyle/>
          <a:p>
            <a:r>
              <a:rPr lang="en-US" b="1" dirty="0">
                <a:latin typeface="Courier New" panose="02070309020205020404" pitchFamily="49" charset="0"/>
                <a:cs typeface="Courier New" panose="02070309020205020404" pitchFamily="49" charset="0"/>
              </a:rPr>
              <a:t>suites:</a:t>
            </a:r>
          </a:p>
          <a:p>
            <a:r>
              <a:rPr lang="en-US" b="1" dirty="0">
                <a:latin typeface="Courier New" panose="02070309020205020404" pitchFamily="49" charset="0"/>
                <a:cs typeface="Courier New" panose="02070309020205020404" pitchFamily="49" charset="0"/>
              </a:rPr>
              <a:t>  - name: default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run_list</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 recipe[workstation::default]</a:t>
            </a:r>
          </a:p>
          <a:p>
            <a:r>
              <a:rPr lang="en-US" b="1" dirty="0">
                <a:latin typeface="Courier New" panose="02070309020205020404" pitchFamily="49" charset="0"/>
                <a:cs typeface="Courier New" panose="02070309020205020404" pitchFamily="49" charset="0"/>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b="1" dirty="0">
                <a:latin typeface="Courier New" panose="02070309020205020404" pitchFamily="49" charset="0"/>
                <a:cs typeface="Courier New" panose="02070309020205020404" pitchFamily="49" charset="0"/>
              </a:rPr>
              <a:t>platforms:</a:t>
            </a:r>
          </a:p>
          <a:p>
            <a:r>
              <a:rPr lang="en-US" b="1" dirty="0">
                <a:latin typeface="Courier New" panose="02070309020205020404" pitchFamily="49" charset="0"/>
                <a:cs typeface="Courier New" panose="02070309020205020404" pitchFamily="49" charset="0"/>
              </a:rPr>
              <a:t>  - name: ubuntu-12.04</a:t>
            </a:r>
          </a:p>
          <a:p>
            <a:r>
              <a:rPr lang="en-US" b="1" dirty="0">
                <a:latin typeface="Courier New" panose="02070309020205020404" pitchFamily="49" charset="0"/>
                <a:cs typeface="Courier New" panose="02070309020205020404" pitchFamily="49" charset="0"/>
              </a:rPr>
              <a:t>  - name: centos-6.5</a:t>
            </a:r>
          </a:p>
        </p:txBody>
      </p:sp>
      <p:sp>
        <p:nvSpPr>
          <p:cNvPr id="8" name="Rectangle 7"/>
          <p:cNvSpPr/>
          <p:nvPr/>
        </p:nvSpPr>
        <p:spPr bwMode="auto">
          <a:xfrm>
            <a:off x="1125355" y="5622803"/>
            <a:ext cx="7180827"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8306181" y="5628223"/>
            <a:ext cx="7234416"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2830494"/>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21</a:t>
            </a:fld>
            <a:endParaRPr lang="en-US" dirty="0"/>
          </a:p>
        </p:txBody>
      </p:sp>
      <p:pic>
        <p:nvPicPr>
          <p:cNvPr id="13" name="Picture 12"/>
          <p:cNvPicPr>
            <a:picLocks noChangeAspect="1"/>
          </p:cNvPicPr>
          <p:nvPr/>
        </p:nvPicPr>
        <p:blipFill>
          <a:blip r:embed="rId3"/>
          <a:stretch>
            <a:fillRect/>
          </a:stretch>
        </p:blipFill>
        <p:spPr>
          <a:xfrm>
            <a:off x="205930" y="1413079"/>
            <a:ext cx="807340" cy="748266"/>
          </a:xfrm>
          <a:prstGeom prst="rect">
            <a:avLst/>
          </a:prstGeom>
        </p:spPr>
      </p:pic>
    </p:spTree>
    <p:extLst>
      <p:ext uri="{BB962C8B-B14F-4D97-AF65-F5344CB8AC3E}">
        <p14:creationId xmlns:p14="http://schemas.microsoft.com/office/powerpoint/2010/main" val="254637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View the Kitchen Test Matrix</a:t>
            </a:r>
            <a:endParaRPr lang="en-US" dirty="0"/>
          </a:p>
        </p:txBody>
      </p:sp>
      <p:sp>
        <p:nvSpPr>
          <p:cNvPr id="3" name="Content Placeholder 2"/>
          <p:cNvSpPr>
            <a:spLocks noGrp="1"/>
          </p:cNvSpPr>
          <p:nvPr>
            <p:ph sz="quarter" idx="10"/>
          </p:nvPr>
        </p:nvSpPr>
        <p:spPr>
          <a:xfrm>
            <a:off x="1121104" y="1468470"/>
            <a:ext cx="14423693" cy="2570841"/>
          </a:xfrm>
        </p:spPr>
        <p:txBody>
          <a:bodyPr/>
          <a:lstStyle/>
          <a:p>
            <a:r>
              <a:rPr lang="en-US" dirty="0"/>
              <a:t>$ kitchen list</a:t>
            </a:r>
          </a:p>
          <a:p>
            <a:endParaRPr lang="en-US" dirty="0" smtClean="0"/>
          </a:p>
          <a:p>
            <a:r>
              <a:rPr lang="en-US" dirty="0" smtClean="0"/>
              <a:t>Instance             </a:t>
            </a:r>
            <a:r>
              <a:rPr lang="en-US" dirty="0"/>
              <a:t>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a:t>
            </a:r>
            <a:r>
              <a:rPr lang="en-US" dirty="0" smtClean="0"/>
              <a:t>65    </a:t>
            </a:r>
            <a:r>
              <a:rPr lang="en-US" dirty="0"/>
              <a:t>Vagrant  </a:t>
            </a:r>
            <a:r>
              <a:rPr lang="en-US" dirty="0" err="1"/>
              <a:t>ChefZero</a:t>
            </a:r>
            <a:r>
              <a:rPr lang="en-US" dirty="0"/>
              <a:t>     &lt;Not Created&gt;</a:t>
            </a:r>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Autofit/>
          </a:bodyPr>
          <a:lstStyle/>
          <a:p>
            <a:r>
              <a:rPr lang="en-US" b="1" dirty="0">
                <a:latin typeface="Courier New" panose="02070309020205020404" pitchFamily="49" charset="0"/>
                <a:cs typeface="Courier New" panose="02070309020205020404" pitchFamily="49" charset="0"/>
              </a:rPr>
              <a:t>suites:</a:t>
            </a:r>
          </a:p>
          <a:p>
            <a:r>
              <a:rPr lang="en-US" b="1" dirty="0">
                <a:latin typeface="Courier New" panose="02070309020205020404" pitchFamily="49" charset="0"/>
                <a:cs typeface="Courier New" panose="02070309020205020404" pitchFamily="49" charset="0"/>
              </a:rPr>
              <a:t>  - name: default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run_list</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 recipe[workstation::default]</a:t>
            </a:r>
          </a:p>
          <a:p>
            <a:r>
              <a:rPr lang="en-US" b="1" dirty="0">
                <a:latin typeface="Courier New" panose="02070309020205020404" pitchFamily="49" charset="0"/>
                <a:cs typeface="Courier New" panose="02070309020205020404" pitchFamily="49" charset="0"/>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b="1" dirty="0">
                <a:latin typeface="Courier New" panose="02070309020205020404" pitchFamily="49" charset="0"/>
                <a:cs typeface="Courier New" panose="02070309020205020404" pitchFamily="49" charset="0"/>
              </a:rPr>
              <a:t>platforms:</a:t>
            </a:r>
          </a:p>
          <a:p>
            <a:r>
              <a:rPr lang="en-US" b="1" dirty="0">
                <a:latin typeface="Courier New" panose="02070309020205020404" pitchFamily="49" charset="0"/>
                <a:cs typeface="Courier New" panose="02070309020205020404" pitchFamily="49" charset="0"/>
              </a:rPr>
              <a:t>  - name: ubuntu-12.04</a:t>
            </a:r>
          </a:p>
          <a:p>
            <a:r>
              <a:rPr lang="en-US" b="1" dirty="0">
                <a:latin typeface="Courier New" panose="02070309020205020404" pitchFamily="49" charset="0"/>
                <a:cs typeface="Courier New" panose="02070309020205020404" pitchFamily="49" charset="0"/>
              </a:rPr>
              <a:t>  - name: centos-6.5</a:t>
            </a:r>
          </a:p>
        </p:txBody>
      </p:sp>
      <p:sp>
        <p:nvSpPr>
          <p:cNvPr id="8" name="Rectangle 7"/>
          <p:cNvSpPr/>
          <p:nvPr/>
        </p:nvSpPr>
        <p:spPr bwMode="auto">
          <a:xfrm>
            <a:off x="1125355" y="5619742"/>
            <a:ext cx="7180827"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8306181" y="6034363"/>
            <a:ext cx="7234416"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3279748"/>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22</a:t>
            </a:fld>
            <a:endParaRPr lang="en-US" dirty="0"/>
          </a:p>
        </p:txBody>
      </p:sp>
      <p:pic>
        <p:nvPicPr>
          <p:cNvPr id="13" name="Picture 12"/>
          <p:cNvPicPr>
            <a:picLocks noChangeAspect="1"/>
          </p:cNvPicPr>
          <p:nvPr/>
        </p:nvPicPr>
        <p:blipFill>
          <a:blip r:embed="rId3"/>
          <a:stretch>
            <a:fillRect/>
          </a:stretch>
        </p:blipFill>
        <p:spPr>
          <a:xfrm>
            <a:off x="205930" y="1413079"/>
            <a:ext cx="807340" cy="748266"/>
          </a:xfrm>
          <a:prstGeom prst="rect">
            <a:avLst/>
          </a:prstGeom>
        </p:spPr>
      </p:pic>
    </p:spTree>
    <p:extLst>
      <p:ext uri="{BB962C8B-B14F-4D97-AF65-F5344CB8AC3E}">
        <p14:creationId xmlns:p14="http://schemas.microsoft.com/office/powerpoint/2010/main" val="373767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Courier New" panose="02070309020205020404" pitchFamily="49" charset="0"/>
              </a:rPr>
              <a:t>Virtualization</a:t>
            </a:r>
            <a:endParaRPr lang="en-US" dirty="0">
              <a:latin typeface="+mn-lt"/>
              <a:cs typeface="Courier New" panose="02070309020205020404" pitchFamily="49" charset="0"/>
            </a:endParaRPr>
          </a:p>
        </p:txBody>
      </p:sp>
      <p:sp>
        <p:nvSpPr>
          <p:cNvPr id="3" name="Subtitle 2"/>
          <p:cNvSpPr>
            <a:spLocks noGrp="1"/>
          </p:cNvSpPr>
          <p:nvPr>
            <p:ph type="subTitle" idx="1"/>
          </p:nvPr>
        </p:nvSpPr>
        <p:spPr>
          <a:xfrm>
            <a:off x="3013753" y="3506117"/>
            <a:ext cx="11372089" cy="4070992"/>
          </a:xfrm>
        </p:spPr>
        <p:txBody>
          <a:bodyPr>
            <a:normAutofit/>
          </a:bodyPr>
          <a:lstStyle/>
          <a:p>
            <a:r>
              <a:rPr lang="en-US" dirty="0" smtClean="0">
                <a:latin typeface="+mj-lt"/>
                <a:cs typeface="Courier New" panose="02070309020205020404" pitchFamily="49" charset="0"/>
              </a:rPr>
              <a:t>Vagrant is great for local development but when building cookbooks on a virtual machine in the cloud we will </a:t>
            </a:r>
            <a:r>
              <a:rPr lang="en-US" dirty="0" smtClean="0">
                <a:latin typeface="+mj-lt"/>
                <a:cs typeface="Courier New" panose="02070309020205020404" pitchFamily="49" charset="0"/>
              </a:rPr>
              <a:t>not </a:t>
            </a:r>
            <a:r>
              <a:rPr lang="en-US" dirty="0" err="1" smtClean="0">
                <a:latin typeface="+mj-lt"/>
                <a:cs typeface="Courier New" panose="02070309020205020404" pitchFamily="49" charset="0"/>
              </a:rPr>
              <a:t>gneed</a:t>
            </a:r>
            <a:r>
              <a:rPr lang="en-US" dirty="0" smtClean="0">
                <a:latin typeface="+mj-lt"/>
                <a:cs typeface="Courier New" panose="02070309020205020404" pitchFamily="49" charset="0"/>
              </a:rPr>
              <a:t> to use </a:t>
            </a:r>
            <a:r>
              <a:rPr lang="en-US" dirty="0" smtClean="0">
                <a:latin typeface="+mj-lt"/>
                <a:cs typeface="Courier New" panose="02070309020205020404" pitchFamily="49" charset="0"/>
              </a:rPr>
              <a:t>a local virtualization tool.</a:t>
            </a:r>
          </a:p>
          <a:p>
            <a:endParaRPr lang="en-US" dirty="0">
              <a:latin typeface="+mj-lt"/>
              <a:cs typeface="Courier New" panose="02070309020205020404" pitchFamily="49" charset="0"/>
            </a:endParaRPr>
          </a:p>
          <a:p>
            <a:r>
              <a:rPr lang="en-US" dirty="0" smtClean="0">
                <a:latin typeface="+mj-lt"/>
                <a:cs typeface="Courier New" panose="02070309020205020404" pitchFamily="49" charset="0"/>
              </a:rPr>
              <a:t>Instead, we will ask Amazon EC2 to provision nodes for us to test against.</a:t>
            </a:r>
            <a:endParaRPr lang="en-US" dirty="0" smtClean="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97771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normAutofit/>
          </a:bodyPr>
          <a:lstStyle/>
          <a:p>
            <a:r>
              <a:rPr lang="en-US" sz="5400" dirty="0" smtClean="0"/>
              <a:t>GE: Replace the Kitchen </a:t>
            </a:r>
            <a:r>
              <a:rPr lang="en-US" sz="5400" dirty="0" err="1" smtClean="0"/>
              <a:t>Config</a:t>
            </a:r>
            <a:endParaRPr lang="en-US" sz="5400" dirty="0"/>
          </a:p>
        </p:txBody>
      </p:sp>
      <p:sp>
        <p:nvSpPr>
          <p:cNvPr id="4" name="Text Placeholder 3"/>
          <p:cNvSpPr>
            <a:spLocks noGrp="1"/>
          </p:cNvSpPr>
          <p:nvPr>
            <p:ph type="body" sz="quarter" idx="11"/>
          </p:nvPr>
        </p:nvSpPr>
        <p:spPr/>
        <p:txBody>
          <a:bodyPr/>
          <a:lstStyle/>
          <a:p>
            <a:r>
              <a:rPr lang="en-US" sz="2800" dirty="0" smtClean="0"/>
              <a:t>$ </a:t>
            </a:r>
            <a:r>
              <a:rPr lang="en-US" sz="2800" dirty="0" err="1" smtClean="0"/>
              <a:t>cp</a:t>
            </a:r>
            <a:r>
              <a:rPr lang="en-US" sz="2800" dirty="0" smtClean="0"/>
              <a:t> kitchen-</a:t>
            </a:r>
            <a:r>
              <a:rPr lang="en-US" sz="2800" dirty="0" err="1" smtClean="0"/>
              <a:t>template.yml</a:t>
            </a:r>
            <a:r>
              <a:rPr lang="en-US" sz="2800" dirty="0" smtClean="0"/>
              <a:t> cookbooks\workstation\.</a:t>
            </a:r>
            <a:r>
              <a:rPr lang="en-US" sz="2800" dirty="0" err="1" smtClean="0"/>
              <a:t>kitchen.yml</a:t>
            </a:r>
            <a:endParaRPr lang="en-US" sz="2800"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1604575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smtClean="0"/>
              <a:t>GE: Add Your Name and Company</a:t>
            </a:r>
            <a:endParaRPr lang="en-US" dirty="0"/>
          </a:p>
        </p:txBody>
      </p:sp>
      <p:sp>
        <p:nvSpPr>
          <p:cNvPr id="9" name="Content Placeholder 8"/>
          <p:cNvSpPr>
            <a:spLocks noGrp="1"/>
          </p:cNvSpPr>
          <p:nvPr>
            <p:ph sz="quarter" idx="10"/>
          </p:nvPr>
        </p:nvSpPr>
        <p:spPr>
          <a:xfrm>
            <a:off x="1121104" y="2044735"/>
            <a:ext cx="14423693" cy="6107693"/>
          </a:xfrm>
        </p:spPr>
        <p:txBody>
          <a:bodyPr>
            <a:noAutofit/>
          </a:bodyPr>
          <a:lstStyle/>
          <a:p>
            <a:r>
              <a:rPr lang="en-US" sz="2800" dirty="0"/>
              <a:t>---</a:t>
            </a:r>
          </a:p>
          <a:p>
            <a:r>
              <a:rPr lang="en-US" sz="2800" dirty="0"/>
              <a:t>driver:</a:t>
            </a:r>
          </a:p>
          <a:p>
            <a:r>
              <a:rPr lang="de-DE" sz="2800" dirty="0" smtClean="0"/>
              <a:t>  </a:t>
            </a:r>
            <a:r>
              <a:rPr lang="de-DE" sz="2800" dirty="0" err="1" smtClean="0"/>
              <a:t>name</a:t>
            </a:r>
            <a:r>
              <a:rPr lang="de-DE" sz="2800" dirty="0" smtClean="0"/>
              <a:t>: ec2</a:t>
            </a:r>
          </a:p>
          <a:p>
            <a:r>
              <a:rPr lang="de-DE" sz="2800" dirty="0" smtClean="0"/>
              <a:t>  # ... OTHER DRIVER DETAILS ...</a:t>
            </a:r>
          </a:p>
          <a:p>
            <a:r>
              <a:rPr lang="de-DE" sz="2800" dirty="0" smtClean="0"/>
              <a:t>  </a:t>
            </a:r>
            <a:r>
              <a:rPr lang="de-DE" sz="2800" dirty="0" err="1" smtClean="0"/>
              <a:t>instance_type</a:t>
            </a:r>
            <a:r>
              <a:rPr lang="de-DE" sz="2800" dirty="0" smtClean="0"/>
              <a:t>: m3.large</a:t>
            </a:r>
          </a:p>
          <a:p>
            <a:r>
              <a:rPr lang="hu-HU" sz="2800" dirty="0" smtClean="0"/>
              <a:t>  </a:t>
            </a:r>
            <a:r>
              <a:rPr lang="hu-HU" sz="2800" dirty="0" err="1"/>
              <a:t>tags</a:t>
            </a:r>
            <a:r>
              <a:rPr lang="hu-HU" sz="2800" dirty="0"/>
              <a:t>:</a:t>
            </a:r>
          </a:p>
          <a:p>
            <a:r>
              <a:rPr lang="en-US" sz="2800" dirty="0"/>
              <a:t>    # Replace YOURNAME and YOURCOMPANY here</a:t>
            </a:r>
          </a:p>
          <a:p>
            <a:r>
              <a:rPr lang="en-US" sz="2800" dirty="0"/>
              <a:t>    Name: "Chef Training Node for YOURNAME,YOURCOMPANY"</a:t>
            </a:r>
          </a:p>
          <a:p>
            <a:r>
              <a:rPr lang="en-US" sz="2800" dirty="0"/>
              <a:t>    created-by: "test-kitchen"</a:t>
            </a:r>
          </a:p>
          <a:p>
            <a:r>
              <a:rPr lang="en-US" sz="2800" dirty="0"/>
              <a:t> </a:t>
            </a:r>
            <a:r>
              <a:rPr lang="en-US" sz="2800" dirty="0" smtClean="0"/>
              <a:t>   </a:t>
            </a:r>
            <a:r>
              <a:rPr lang="en-US" sz="2800" dirty="0"/>
              <a:t>user: &lt;%= ENV['USER'] </a:t>
            </a:r>
            <a:r>
              <a:rPr lang="en-US" sz="2800" dirty="0" smtClean="0"/>
              <a:t>%&gt;</a:t>
            </a:r>
          </a:p>
          <a:p>
            <a:r>
              <a:rPr lang="en-US" sz="2800" dirty="0" smtClean="0"/>
              <a:t># ... REMAINDER OF THE CONFIGURATION FILE ...</a:t>
            </a:r>
            <a:endParaRPr lang="en-US" sz="2800" dirty="0"/>
          </a:p>
        </p:txBody>
      </p:sp>
      <p:sp>
        <p:nvSpPr>
          <p:cNvPr id="5" name="Text Placeholder 4"/>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2" name="Footer Placeholder 1"/>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5"/>
          </p:nvPr>
        </p:nvSpPr>
        <p:spPr/>
        <p:txBody>
          <a:bodyPr/>
          <a:lstStyle/>
          <a:p>
            <a:fld id="{D3C6E21F-9381-4880-84FB-1E73165A9E9D}" type="slidenum">
              <a:rPr lang="en-US" smtClean="0"/>
              <a:pPr/>
              <a:t>25</a:t>
            </a:fld>
            <a:endParaRPr lang="en-US" dirty="0"/>
          </a:p>
        </p:txBody>
      </p:sp>
      <p:sp>
        <p:nvSpPr>
          <p:cNvPr id="10" name="Rectangle 9"/>
          <p:cNvSpPr/>
          <p:nvPr/>
        </p:nvSpPr>
        <p:spPr bwMode="auto">
          <a:xfrm>
            <a:off x="1137007" y="5731791"/>
            <a:ext cx="14406625"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8652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smtClean="0"/>
              <a:t>GE: Update to Test the Workstation Cookbook</a:t>
            </a:r>
            <a:endParaRPr lang="en-US" dirty="0"/>
          </a:p>
        </p:txBody>
      </p:sp>
      <p:sp>
        <p:nvSpPr>
          <p:cNvPr id="9" name="Content Placeholder 8"/>
          <p:cNvSpPr>
            <a:spLocks noGrp="1"/>
          </p:cNvSpPr>
          <p:nvPr>
            <p:ph sz="quarter" idx="10"/>
          </p:nvPr>
        </p:nvSpPr>
        <p:spPr>
          <a:xfrm>
            <a:off x="1121104" y="2044735"/>
            <a:ext cx="14423693" cy="6107693"/>
          </a:xfrm>
        </p:spPr>
        <p:txBody>
          <a:bodyPr>
            <a:noAutofit/>
          </a:bodyPr>
          <a:lstStyle/>
          <a:p>
            <a:r>
              <a:rPr lang="es-ES_tradnl" sz="2800" dirty="0" smtClean="0"/>
              <a:t># ... TOP PART OF THE CONFIGURATION FILE ...</a:t>
            </a:r>
          </a:p>
          <a:p>
            <a:endParaRPr lang="es-ES_tradnl" sz="2800" dirty="0"/>
          </a:p>
          <a:p>
            <a:r>
              <a:rPr lang="es-ES_tradnl" sz="2800" dirty="0" smtClean="0"/>
              <a:t>suites</a:t>
            </a:r>
            <a:r>
              <a:rPr lang="es-ES_tradnl" sz="2800" dirty="0"/>
              <a:t>:</a:t>
            </a:r>
          </a:p>
          <a:p>
            <a:r>
              <a:rPr lang="es-ES_tradnl" sz="2800" dirty="0"/>
              <a:t>  - </a:t>
            </a:r>
            <a:r>
              <a:rPr lang="es-ES_tradnl" sz="2800" dirty="0" err="1"/>
              <a:t>name</a:t>
            </a:r>
            <a:r>
              <a:rPr lang="es-ES_tradnl" sz="2800" dirty="0"/>
              <a:t>: default</a:t>
            </a:r>
          </a:p>
          <a:p>
            <a:r>
              <a:rPr lang="de-DE" sz="2800" dirty="0"/>
              <a:t>    </a:t>
            </a:r>
            <a:r>
              <a:rPr lang="de-DE" sz="2800" dirty="0" err="1"/>
              <a:t>run_list</a:t>
            </a:r>
            <a:r>
              <a:rPr lang="de-DE" sz="2800" dirty="0"/>
              <a:t>:</a:t>
            </a:r>
          </a:p>
          <a:p>
            <a:r>
              <a:rPr lang="de-DE" sz="2800" dirty="0"/>
              <a:t> </a:t>
            </a:r>
            <a:r>
              <a:rPr lang="de-DE" sz="2800" dirty="0" smtClean="0"/>
              <a:t>     # </a:t>
            </a:r>
            <a:r>
              <a:rPr lang="de-DE" sz="2800" dirty="0" err="1"/>
              <a:t>Replace</a:t>
            </a:r>
            <a:r>
              <a:rPr lang="de-DE" sz="2800" dirty="0"/>
              <a:t> </a:t>
            </a:r>
            <a:r>
              <a:rPr lang="de-DE" sz="2800" dirty="0" err="1"/>
              <a:t>with</a:t>
            </a:r>
            <a:r>
              <a:rPr lang="de-DE" sz="2800" dirty="0"/>
              <a:t> </a:t>
            </a:r>
            <a:r>
              <a:rPr lang="de-DE" sz="2800" dirty="0" err="1"/>
              <a:t>the</a:t>
            </a:r>
            <a:r>
              <a:rPr lang="de-DE" sz="2800" dirty="0"/>
              <a:t> </a:t>
            </a:r>
            <a:r>
              <a:rPr lang="de-DE" sz="2800" dirty="0" err="1"/>
              <a:t>name</a:t>
            </a:r>
            <a:r>
              <a:rPr lang="de-DE" sz="2800" dirty="0"/>
              <a:t> </a:t>
            </a:r>
            <a:r>
              <a:rPr lang="de-DE" sz="2800" dirty="0" err="1"/>
              <a:t>of</a:t>
            </a:r>
            <a:r>
              <a:rPr lang="de-DE" sz="2800" dirty="0"/>
              <a:t> </a:t>
            </a:r>
            <a:r>
              <a:rPr lang="de-DE" sz="2800" dirty="0" err="1"/>
              <a:t>the</a:t>
            </a:r>
            <a:r>
              <a:rPr lang="de-DE" sz="2800" dirty="0"/>
              <a:t> COOKBOOK</a:t>
            </a:r>
          </a:p>
          <a:p>
            <a:r>
              <a:rPr lang="de-DE" sz="2800" dirty="0"/>
              <a:t>      - </a:t>
            </a:r>
            <a:r>
              <a:rPr lang="de-DE" sz="2800" dirty="0" err="1" smtClean="0"/>
              <a:t>recipe</a:t>
            </a:r>
            <a:r>
              <a:rPr lang="de-DE" sz="2800" dirty="0" smtClean="0"/>
              <a:t>[</a:t>
            </a:r>
            <a:r>
              <a:rPr lang="de-DE" sz="2800" dirty="0" err="1" smtClean="0"/>
              <a:t>workstation</a:t>
            </a:r>
            <a:r>
              <a:rPr lang="de-DE" sz="2800" dirty="0" smtClean="0"/>
              <a:t>::</a:t>
            </a:r>
            <a:r>
              <a:rPr lang="de-DE" sz="2800" dirty="0" err="1"/>
              <a:t>default</a:t>
            </a:r>
            <a:r>
              <a:rPr lang="de-DE" sz="2800" dirty="0" smtClean="0"/>
              <a:t>]</a:t>
            </a:r>
          </a:p>
          <a:p>
            <a:r>
              <a:rPr lang="de-DE" sz="2800" dirty="0" smtClean="0"/>
              <a:t>    </a:t>
            </a:r>
            <a:r>
              <a:rPr lang="de-DE" sz="2800" dirty="0" err="1"/>
              <a:t>attributes</a:t>
            </a:r>
            <a:r>
              <a:rPr lang="de-DE" sz="2800" dirty="0"/>
              <a:t>:</a:t>
            </a:r>
            <a:endParaRPr lang="en-US" sz="2800" dirty="0"/>
          </a:p>
        </p:txBody>
      </p:sp>
      <p:sp>
        <p:nvSpPr>
          <p:cNvPr id="5" name="Text Placeholder 4"/>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2" name="Footer Placeholder 1"/>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5"/>
          </p:nvPr>
        </p:nvSpPr>
        <p:spPr/>
        <p:txBody>
          <a:bodyPr/>
          <a:lstStyle/>
          <a:p>
            <a:fld id="{D3C6E21F-9381-4880-84FB-1E73165A9E9D}" type="slidenum">
              <a:rPr lang="en-US" smtClean="0"/>
              <a:pPr/>
              <a:t>26</a:t>
            </a:fld>
            <a:endParaRPr lang="en-US" dirty="0"/>
          </a:p>
        </p:txBody>
      </p:sp>
      <p:sp>
        <p:nvSpPr>
          <p:cNvPr id="10" name="Rectangle 9"/>
          <p:cNvSpPr/>
          <p:nvPr/>
        </p:nvSpPr>
        <p:spPr bwMode="auto">
          <a:xfrm>
            <a:off x="1137007" y="5183158"/>
            <a:ext cx="14406625"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15406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71707"/>
            <a:ext cx="14423693" cy="3406080"/>
          </a:xfrm>
        </p:spPr>
        <p:txBody>
          <a:bodyPr/>
          <a:lstStyle/>
          <a:p>
            <a:r>
              <a:rPr lang="en-US" dirty="0"/>
              <a:t>Instance                Driver  </a:t>
            </a:r>
            <a:r>
              <a:rPr lang="en-US" dirty="0" err="1"/>
              <a:t>Provisioner</a:t>
            </a:r>
            <a:r>
              <a:rPr lang="en-US" dirty="0"/>
              <a:t>  Verifier  Transport  Last Action</a:t>
            </a:r>
          </a:p>
          <a:p>
            <a:r>
              <a:rPr lang="en-US" dirty="0"/>
              <a:t>default-windows-2012r2  Ec2     </a:t>
            </a:r>
            <a:r>
              <a:rPr lang="en-US" dirty="0" err="1"/>
              <a:t>ChefZero</a:t>
            </a:r>
            <a:r>
              <a:rPr lang="en-US" dirty="0"/>
              <a:t>     Busser    </a:t>
            </a:r>
            <a:r>
              <a:rPr lang="en-US" dirty="0" err="1"/>
              <a:t>Winrm</a:t>
            </a:r>
            <a:r>
              <a:rPr lang="en-US" dirty="0"/>
              <a:t>      Converged</a:t>
            </a:r>
          </a:p>
        </p:txBody>
      </p:sp>
      <p:sp>
        <p:nvSpPr>
          <p:cNvPr id="3" name="Title 2"/>
          <p:cNvSpPr>
            <a:spLocks noGrp="1"/>
          </p:cNvSpPr>
          <p:nvPr>
            <p:ph type="title"/>
          </p:nvPr>
        </p:nvSpPr>
        <p:spPr/>
        <p:txBody>
          <a:bodyPr/>
          <a:lstStyle/>
          <a:p>
            <a:r>
              <a:rPr lang="en-US" dirty="0" smtClean="0"/>
              <a:t>GE: Look at the Test Matrix</a:t>
            </a:r>
            <a:endParaRPr lang="en-US" dirty="0"/>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27</a:t>
            </a:fld>
            <a:endParaRPr lang="en-US" dirty="0"/>
          </a:p>
        </p:txBody>
      </p:sp>
      <p:sp>
        <p:nvSpPr>
          <p:cNvPr id="8" name="Rectangle 7"/>
          <p:cNvSpPr/>
          <p:nvPr/>
        </p:nvSpPr>
        <p:spPr bwMode="auto">
          <a:xfrm>
            <a:off x="1137007" y="272029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89873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Configure the "workstation" cookbook to test against a Windows 2012R2 platform</a:t>
            </a:r>
          </a:p>
          <a:p>
            <a:pPr marL="380990" indent="-380990">
              <a:buFont typeface="Wingdings" charset="2"/>
              <a:buChar char="q"/>
            </a:pPr>
            <a:r>
              <a:rPr lang="en-US" dirty="0" smtClean="0"/>
              <a:t>Apply the "workstation" cookbook's default recipe to that virtual machine</a:t>
            </a:r>
            <a:endParaRPr lang="en-US" dirty="0"/>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186177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Create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create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Create one or more instances.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348359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Can We Test Cookbooks?</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r>
              <a:rPr lang="en-US" sz="3200" dirty="0"/>
              <a:t>As we start to define our infrastructure as code we also need to start thinking about testing it</a:t>
            </a:r>
            <a:r>
              <a:rPr lang="en-US" sz="3200" dirty="0" smtClean="0"/>
              <a:t>.</a:t>
            </a:r>
          </a:p>
        </p:txBody>
      </p:sp>
      <p:sp>
        <p:nvSpPr>
          <p:cNvPr id="6" name="Footer Placeholder 5"/>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235794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9726" y="2496327"/>
            <a:ext cx="12663078" cy="777806"/>
          </a:xfrm>
        </p:spPr>
        <p:txBody>
          <a:bodyPr>
            <a:normAutofit fontScale="90000"/>
          </a:bodyPr>
          <a:lstStyle/>
          <a:p>
            <a:r>
              <a:rPr lang="en-US" smtClean="0"/>
              <a:t>Group Exercise: Kitchen </a:t>
            </a:r>
            <a:r>
              <a:rPr lang="en-US" dirty="0" smtClean="0"/>
              <a:t>Converge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863014"/>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converge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Create the instance (if necessary) and then apply</a:t>
            </a:r>
          </a:p>
          <a:p>
            <a:r>
              <a:rPr lang="en-US" sz="3200" b="1" dirty="0">
                <a:latin typeface="Courier New" panose="02070309020205020404" pitchFamily="49" charset="0"/>
                <a:cs typeface="Courier New" panose="02070309020205020404" pitchFamily="49" charset="0"/>
              </a:rPr>
              <a:t>the run list to one or more instances.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31834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62217"/>
            <a:ext cx="14423693" cy="5870613"/>
          </a:xfrm>
        </p:spPr>
        <p:txBody>
          <a:bodyPr/>
          <a:lstStyle/>
          <a:p>
            <a:r>
              <a:rPr lang="en-US" sz="2300" dirty="0"/>
              <a:t>-----&gt; Starting Kitchen (v1.4.2</a:t>
            </a:r>
            <a:r>
              <a:rPr lang="en-US" sz="2300" dirty="0" smtClean="0"/>
              <a:t>)</a:t>
            </a:r>
          </a:p>
          <a:p>
            <a:r>
              <a:rPr lang="en-US" sz="2300" dirty="0" smtClean="0"/>
              <a:t>-----&gt; </a:t>
            </a:r>
            <a:r>
              <a:rPr lang="en-US" sz="2300" dirty="0"/>
              <a:t>Creating &lt;default-windows-2012r2</a:t>
            </a:r>
            <a:r>
              <a:rPr lang="en-US" sz="2300" dirty="0" smtClean="0"/>
              <a:t>&gt;...</a:t>
            </a:r>
          </a:p>
          <a:p>
            <a:r>
              <a:rPr lang="en-US" sz="2300" dirty="0" smtClean="0"/>
              <a:t>       </a:t>
            </a:r>
            <a:r>
              <a:rPr lang="en-US" sz="2300" dirty="0"/>
              <a:t>Instance &lt;i-1be58ae2&gt; requested</a:t>
            </a:r>
            <a:r>
              <a:rPr lang="en-US" sz="2300" dirty="0" smtClean="0"/>
              <a:t>.</a:t>
            </a:r>
          </a:p>
          <a:p>
            <a:r>
              <a:rPr lang="en-US" sz="2300" dirty="0" smtClean="0"/>
              <a:t>       </a:t>
            </a:r>
            <a:r>
              <a:rPr lang="en-US" sz="2300" dirty="0"/>
              <a:t>EC2 instance &lt;i-1be58ae2&gt; created</a:t>
            </a:r>
            <a:r>
              <a:rPr lang="en-US" sz="2300" dirty="0" smtClean="0"/>
              <a:t>.</a:t>
            </a:r>
          </a:p>
          <a:p>
            <a:r>
              <a:rPr lang="en-US" sz="2300" dirty="0" smtClean="0"/>
              <a:t>       </a:t>
            </a:r>
            <a:r>
              <a:rPr lang="en-US" sz="2300" dirty="0"/>
              <a:t>Waited 0/300s for instance &lt;i-1be58ae2&gt; to become ready.       Waited 5/300s for instance &lt;i-1be58ae2&gt; to become ready</a:t>
            </a:r>
            <a:r>
              <a:rPr lang="en-US" sz="2300" dirty="0" smtClean="0"/>
              <a:t>.</a:t>
            </a:r>
          </a:p>
          <a:p>
            <a:r>
              <a:rPr lang="en-US" sz="2300" dirty="0" smtClean="0"/>
              <a:t>       ...</a:t>
            </a:r>
          </a:p>
          <a:p>
            <a:r>
              <a:rPr lang="en-US" sz="2300" dirty="0" smtClean="0"/>
              <a:t>       </a:t>
            </a:r>
            <a:r>
              <a:rPr lang="en-US" sz="2300" dirty="0"/>
              <a:t>Waited 280/300s for instance &lt;i-1be58ae2&gt; to become ready</a:t>
            </a:r>
            <a:r>
              <a:rPr lang="en-US" sz="2300" dirty="0" smtClean="0"/>
              <a:t>.</a:t>
            </a:r>
          </a:p>
          <a:p>
            <a:r>
              <a:rPr lang="en-US" sz="2300" dirty="0" smtClean="0"/>
              <a:t>       </a:t>
            </a:r>
            <a:r>
              <a:rPr lang="en-US" sz="2300" dirty="0"/>
              <a:t>EC2 instance &lt;i-1be58ae2&gt; ready</a:t>
            </a:r>
            <a:r>
              <a:rPr lang="en-US" sz="2300" dirty="0" smtClean="0"/>
              <a:t>.</a:t>
            </a:r>
          </a:p>
          <a:p>
            <a:r>
              <a:rPr lang="en-US" sz="2300" dirty="0" smtClean="0"/>
              <a:t>       </a:t>
            </a:r>
            <a:r>
              <a:rPr lang="en-US" sz="2300" dirty="0"/>
              <a:t>[</a:t>
            </a:r>
            <a:r>
              <a:rPr lang="en-US" sz="2300" dirty="0" err="1"/>
              <a:t>WinRM</a:t>
            </a:r>
            <a:r>
              <a:rPr lang="en-US" sz="2300" dirty="0"/>
              <a:t>] </a:t>
            </a:r>
            <a:r>
              <a:rPr lang="en-US" sz="2300" dirty="0" smtClean="0"/>
              <a:t>Established</a:t>
            </a:r>
          </a:p>
          <a:p>
            <a:endParaRPr lang="en-US" sz="2300" dirty="0"/>
          </a:p>
          <a:p>
            <a:r>
              <a:rPr lang="en-US" sz="2300" dirty="0" smtClean="0"/>
              <a:t>	...</a:t>
            </a:r>
            <a:endParaRPr lang="en-US" sz="2300" dirty="0"/>
          </a:p>
        </p:txBody>
      </p:sp>
      <p:sp>
        <p:nvSpPr>
          <p:cNvPr id="3" name="Title 2"/>
          <p:cNvSpPr>
            <a:spLocks noGrp="1"/>
          </p:cNvSpPr>
          <p:nvPr>
            <p:ph type="title"/>
          </p:nvPr>
        </p:nvSpPr>
        <p:spPr/>
        <p:txBody>
          <a:bodyPr/>
          <a:lstStyle/>
          <a:p>
            <a:r>
              <a:rPr lang="en-US" dirty="0" smtClean="0"/>
              <a:t>GE: Converge 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
        <p:nvSpPr>
          <p:cNvPr id="5" name="Footer Placeholder 4"/>
          <p:cNvSpPr>
            <a:spLocks noGrp="1"/>
          </p:cNvSpPr>
          <p:nvPr>
            <p:ph type="ftr" sz="quarter" idx="15"/>
          </p:nvPr>
        </p:nvSpPr>
        <p:spPr/>
        <p:txBody>
          <a:bodyPr/>
          <a:lstStyle/>
          <a:p>
            <a:r>
              <a:rPr lang="en-US" smtClean="0"/>
              <a:t>©2015 Chef Software Inc.</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402084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62217"/>
            <a:ext cx="14423693" cy="5870613"/>
          </a:xfrm>
        </p:spPr>
        <p:txBody>
          <a:bodyPr/>
          <a:lstStyle/>
          <a:p>
            <a:endParaRPr lang="en-US" sz="2300" dirty="0"/>
          </a:p>
        </p:txBody>
      </p:sp>
      <p:sp>
        <p:nvSpPr>
          <p:cNvPr id="3" name="Title 2"/>
          <p:cNvSpPr>
            <a:spLocks noGrp="1"/>
          </p:cNvSpPr>
          <p:nvPr>
            <p:ph type="title"/>
          </p:nvPr>
        </p:nvSpPr>
        <p:spPr/>
        <p:txBody>
          <a:bodyPr/>
          <a:lstStyle/>
          <a:p>
            <a:r>
              <a:rPr lang="en-US" dirty="0" smtClean="0"/>
              <a:t>GE: Converge the Cookbook</a:t>
            </a:r>
            <a:endParaRPr lang="en-US" dirty="0"/>
          </a:p>
        </p:txBody>
      </p:sp>
      <p:sp>
        <p:nvSpPr>
          <p:cNvPr id="4" name="Text Placeholder 3"/>
          <p:cNvSpPr>
            <a:spLocks noGrp="1"/>
          </p:cNvSpPr>
          <p:nvPr>
            <p:ph type="body" sz="quarter" idx="11"/>
          </p:nvPr>
        </p:nvSpPr>
        <p:spPr/>
        <p:txBody>
          <a:bodyPr/>
          <a:lstStyle/>
          <a:p>
            <a:r>
              <a:rPr lang="en-US" dirty="0" smtClean="0"/>
              <a:t>$ kitchen login</a:t>
            </a:r>
            <a:endParaRPr lang="en-US" dirty="0"/>
          </a:p>
        </p:txBody>
      </p:sp>
      <p:sp>
        <p:nvSpPr>
          <p:cNvPr id="5" name="Footer Placeholder 4"/>
          <p:cNvSpPr>
            <a:spLocks noGrp="1"/>
          </p:cNvSpPr>
          <p:nvPr>
            <p:ph type="ftr" sz="quarter" idx="15"/>
          </p:nvPr>
        </p:nvSpPr>
        <p:spPr/>
        <p:txBody>
          <a:bodyPr/>
          <a:lstStyle/>
          <a:p>
            <a:r>
              <a:rPr lang="en-US" smtClean="0"/>
              <a:t>©2015 Chef Software Inc.</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08736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Configure the "workstation" cookbook to test against a Windows 2012R2 platform</a:t>
            </a:r>
          </a:p>
          <a:p>
            <a:pPr marL="380990" indent="-380990">
              <a:buFont typeface="Wingdings" charset="2"/>
              <a:buChar char="ü"/>
            </a:pPr>
            <a:r>
              <a:rPr lang="en-US" dirty="0"/>
              <a:t>Apply the "workstation" cookbook's default recipe to that virtual machine</a:t>
            </a:r>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1600460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4084" y="2496326"/>
            <a:ext cx="14245390" cy="1009791"/>
          </a:xfrm>
        </p:spPr>
        <p:txBody>
          <a:bodyPr>
            <a:normAutofit fontScale="90000"/>
          </a:bodyPr>
          <a:lstStyle/>
          <a:p>
            <a:r>
              <a:rPr lang="en-US" dirty="0" smtClean="0"/>
              <a:t>Lab: Converge the Recipe for </a:t>
            </a:r>
            <a:r>
              <a:rPr lang="en-US" dirty="0" err="1" smtClean="0"/>
              <a:t>iis</a:t>
            </a:r>
            <a:r>
              <a:rPr lang="en-US" dirty="0" smtClean="0"/>
              <a:t>-demo</a:t>
            </a:r>
            <a:endParaRPr lang="en-US" dirty="0"/>
          </a:p>
        </p:txBody>
      </p:sp>
      <p:sp>
        <p:nvSpPr>
          <p:cNvPr id="3" name="Subtitle 2"/>
          <p:cNvSpPr>
            <a:spLocks noGrp="1"/>
          </p:cNvSpPr>
          <p:nvPr>
            <p:ph type="subTitle" idx="1"/>
          </p:nvPr>
        </p:nvSpPr>
        <p:spPr>
          <a:xfrm>
            <a:off x="3013753" y="3506118"/>
            <a:ext cx="10974132" cy="3877669"/>
          </a:xfrm>
        </p:spPr>
        <p:txBody>
          <a:bodyPr/>
          <a:lstStyle/>
          <a:p>
            <a:pPr marL="609585" indent="-609585">
              <a:buFont typeface="Wingdings" charset="2"/>
              <a:buChar char="q"/>
            </a:pPr>
            <a:r>
              <a:rPr lang="en-US" dirty="0" smtClean="0"/>
              <a:t>Copy the template kitchen configuration into the '</a:t>
            </a:r>
            <a:r>
              <a:rPr lang="en-US" dirty="0" err="1" smtClean="0"/>
              <a:t>iis</a:t>
            </a:r>
            <a:r>
              <a:rPr lang="en-US" dirty="0" smtClean="0"/>
              <a:t>-demo' cookbook</a:t>
            </a:r>
          </a:p>
          <a:p>
            <a:pPr marL="609585" indent="-609585">
              <a:buFont typeface="Wingdings" charset="2"/>
              <a:buChar char="q"/>
            </a:pPr>
            <a:endParaRPr lang="en-US" dirty="0" smtClean="0"/>
          </a:p>
          <a:p>
            <a:pPr marL="609585" indent="-609585">
              <a:buFont typeface="Wingdings" charset="2"/>
              <a:buChar char="q"/>
            </a:pPr>
            <a:r>
              <a:rPr lang="en-US" dirty="0" smtClean="0"/>
              <a:t>Update the configuration to specify username and cookbook name</a:t>
            </a:r>
          </a:p>
          <a:p>
            <a:endParaRPr lang="en-US" dirty="0"/>
          </a:p>
          <a:p>
            <a:pPr marL="609585" indent="-609585">
              <a:buFont typeface="Wingdings" charset="2"/>
              <a:buChar char="q"/>
            </a:pPr>
            <a:r>
              <a:rPr lang="en-US" dirty="0" smtClean="0">
                <a:latin typeface="+mj-lt"/>
              </a:rPr>
              <a:t>Converge the </a:t>
            </a:r>
            <a:r>
              <a:rPr lang="en-US" dirty="0">
                <a:latin typeface="+mj-lt"/>
              </a:rPr>
              <a:t>'</a:t>
            </a:r>
            <a:r>
              <a:rPr lang="en-US" dirty="0" err="1" smtClean="0">
                <a:latin typeface="+mj-lt"/>
              </a:rPr>
              <a:t>iis</a:t>
            </a:r>
            <a:r>
              <a:rPr lang="en-US" dirty="0" smtClean="0">
                <a:latin typeface="+mj-lt"/>
              </a:rPr>
              <a:t>-demo' cookbook</a:t>
            </a:r>
          </a:p>
        </p:txBody>
      </p:sp>
      <p:sp>
        <p:nvSpPr>
          <p:cNvPr id="4" name="TextBox 3"/>
          <p:cNvSpPr txBox="1"/>
          <p:nvPr/>
        </p:nvSpPr>
        <p:spPr bwMode="white">
          <a:xfrm>
            <a:off x="8592739" y="2103580"/>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723527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a:bodyPr>
          <a:lstStyle/>
          <a:p>
            <a:r>
              <a:rPr lang="en-US" dirty="0" smtClean="0"/>
              <a:t>Lab: Return the Home Directory</a:t>
            </a:r>
            <a:endParaRPr lang="en-US" dirty="0"/>
          </a:p>
        </p:txBody>
      </p:sp>
      <p:sp>
        <p:nvSpPr>
          <p:cNvPr id="4" name="Text Placeholder 3"/>
          <p:cNvSpPr>
            <a:spLocks noGrp="1"/>
          </p:cNvSpPr>
          <p:nvPr>
            <p:ph type="body" sz="quarter" idx="11"/>
          </p:nvPr>
        </p:nvSpPr>
        <p:spPr>
          <a:xfrm>
            <a:off x="1121104" y="1337149"/>
            <a:ext cx="14422528" cy="630547"/>
          </a:xfrm>
        </p:spPr>
        <p:txBody>
          <a:bodyPr anchor="ctr"/>
          <a:lstStyle/>
          <a:p>
            <a:r>
              <a:rPr lang="en-US" dirty="0" smtClean="0"/>
              <a:t>$ </a:t>
            </a:r>
            <a:r>
              <a:rPr lang="en-US" dirty="0"/>
              <a:t>cd </a:t>
            </a:r>
            <a:r>
              <a:rPr lang="en-US" dirty="0" smtClean="0"/>
              <a:t>~</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1415363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normAutofit/>
          </a:bodyPr>
          <a:lstStyle/>
          <a:p>
            <a:r>
              <a:rPr lang="en-US" sz="5400" dirty="0" smtClean="0"/>
              <a:t>Lab: Replace the Kitchen </a:t>
            </a:r>
            <a:r>
              <a:rPr lang="en-US" sz="5400" dirty="0" err="1" smtClean="0"/>
              <a:t>Config</a:t>
            </a:r>
            <a:endParaRPr lang="en-US" sz="5400" dirty="0"/>
          </a:p>
        </p:txBody>
      </p:sp>
      <p:sp>
        <p:nvSpPr>
          <p:cNvPr id="4" name="Text Placeholder 3"/>
          <p:cNvSpPr>
            <a:spLocks noGrp="1"/>
          </p:cNvSpPr>
          <p:nvPr>
            <p:ph type="body" sz="quarter" idx="11"/>
          </p:nvPr>
        </p:nvSpPr>
        <p:spPr/>
        <p:txBody>
          <a:bodyPr/>
          <a:lstStyle/>
          <a:p>
            <a:r>
              <a:rPr lang="en-US" sz="2800" dirty="0" smtClean="0"/>
              <a:t>$ </a:t>
            </a:r>
            <a:r>
              <a:rPr lang="en-US" sz="2800" dirty="0" err="1" smtClean="0"/>
              <a:t>cp</a:t>
            </a:r>
            <a:r>
              <a:rPr lang="en-US" sz="2800" dirty="0" smtClean="0"/>
              <a:t> kitchen-</a:t>
            </a:r>
            <a:r>
              <a:rPr lang="en-US" sz="2800" dirty="0" err="1" smtClean="0"/>
              <a:t>template.yml</a:t>
            </a:r>
            <a:r>
              <a:rPr lang="en-US" sz="2800" dirty="0" smtClean="0"/>
              <a:t> cookbooks\</a:t>
            </a:r>
            <a:r>
              <a:rPr lang="en-US" sz="2800" dirty="0" err="1" smtClean="0"/>
              <a:t>iis</a:t>
            </a:r>
            <a:r>
              <a:rPr lang="en-US" sz="2800" dirty="0" smtClean="0"/>
              <a:t>-demo\.</a:t>
            </a:r>
            <a:r>
              <a:rPr lang="en-US" sz="2800" dirty="0" err="1" smtClean="0"/>
              <a:t>kitchen.yml</a:t>
            </a:r>
            <a:endParaRPr lang="en-US" sz="2800"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438728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smtClean="0"/>
              <a:t>Lab: Add Your Name and Company</a:t>
            </a:r>
            <a:endParaRPr lang="en-US" dirty="0"/>
          </a:p>
        </p:txBody>
      </p:sp>
      <p:sp>
        <p:nvSpPr>
          <p:cNvPr id="9" name="Content Placeholder 8"/>
          <p:cNvSpPr>
            <a:spLocks noGrp="1"/>
          </p:cNvSpPr>
          <p:nvPr>
            <p:ph sz="quarter" idx="10"/>
          </p:nvPr>
        </p:nvSpPr>
        <p:spPr>
          <a:xfrm>
            <a:off x="1121104" y="2044735"/>
            <a:ext cx="14423693" cy="6107693"/>
          </a:xfrm>
        </p:spPr>
        <p:txBody>
          <a:bodyPr>
            <a:noAutofit/>
          </a:bodyPr>
          <a:lstStyle/>
          <a:p>
            <a:r>
              <a:rPr lang="en-US" sz="2800" dirty="0"/>
              <a:t>---</a:t>
            </a:r>
          </a:p>
          <a:p>
            <a:r>
              <a:rPr lang="en-US" sz="2800" dirty="0"/>
              <a:t>driver:</a:t>
            </a:r>
          </a:p>
          <a:p>
            <a:r>
              <a:rPr lang="de-DE" sz="2800" dirty="0" smtClean="0"/>
              <a:t>  </a:t>
            </a:r>
            <a:r>
              <a:rPr lang="de-DE" sz="2800" dirty="0" err="1" smtClean="0"/>
              <a:t>name</a:t>
            </a:r>
            <a:r>
              <a:rPr lang="de-DE" sz="2800" dirty="0" smtClean="0"/>
              <a:t>: ec2</a:t>
            </a:r>
          </a:p>
          <a:p>
            <a:r>
              <a:rPr lang="de-DE" sz="2800" dirty="0" smtClean="0"/>
              <a:t>  # ... OTHER DRIVER DETAILS ...</a:t>
            </a:r>
          </a:p>
          <a:p>
            <a:r>
              <a:rPr lang="de-DE" sz="2800" dirty="0" smtClean="0"/>
              <a:t>  </a:t>
            </a:r>
            <a:r>
              <a:rPr lang="de-DE" sz="2800" dirty="0" err="1" smtClean="0"/>
              <a:t>instance_type</a:t>
            </a:r>
            <a:r>
              <a:rPr lang="de-DE" sz="2800" dirty="0" smtClean="0"/>
              <a:t>: m3.large</a:t>
            </a:r>
          </a:p>
          <a:p>
            <a:r>
              <a:rPr lang="hu-HU" sz="2800" dirty="0" smtClean="0"/>
              <a:t>  </a:t>
            </a:r>
            <a:r>
              <a:rPr lang="hu-HU" sz="2800" dirty="0" err="1"/>
              <a:t>tags</a:t>
            </a:r>
            <a:r>
              <a:rPr lang="hu-HU" sz="2800" dirty="0"/>
              <a:t>:</a:t>
            </a:r>
          </a:p>
          <a:p>
            <a:r>
              <a:rPr lang="en-US" sz="2800" dirty="0"/>
              <a:t>    # Replace YOURNAME and YOURCOMPANY here</a:t>
            </a:r>
          </a:p>
          <a:p>
            <a:r>
              <a:rPr lang="en-US" sz="2800" dirty="0"/>
              <a:t>    Name: "Chef Training Node for YOURNAME,YOURCOMPANY"</a:t>
            </a:r>
          </a:p>
          <a:p>
            <a:r>
              <a:rPr lang="en-US" sz="2800" dirty="0"/>
              <a:t>    created-by: "test-kitchen"</a:t>
            </a:r>
          </a:p>
          <a:p>
            <a:r>
              <a:rPr lang="en-US" sz="2800" dirty="0"/>
              <a:t> </a:t>
            </a:r>
            <a:r>
              <a:rPr lang="en-US" sz="2800" dirty="0" smtClean="0"/>
              <a:t>   </a:t>
            </a:r>
            <a:r>
              <a:rPr lang="en-US" sz="2800" dirty="0"/>
              <a:t>user: &lt;%= ENV['USER'] </a:t>
            </a:r>
            <a:r>
              <a:rPr lang="en-US" sz="2800" dirty="0" smtClean="0"/>
              <a:t>%&gt;</a:t>
            </a:r>
          </a:p>
          <a:p>
            <a:r>
              <a:rPr lang="en-US" sz="2800" dirty="0" smtClean="0"/>
              <a:t># ... REMAINDER OF THE CONFIGURATION FILE ...</a:t>
            </a:r>
            <a:endParaRPr lang="en-US" sz="2800" dirty="0"/>
          </a:p>
        </p:txBody>
      </p:sp>
      <p:sp>
        <p:nvSpPr>
          <p:cNvPr id="5" name="Text Placeholder 4"/>
          <p:cNvSpPr>
            <a:spLocks noGrp="1"/>
          </p:cNvSpPr>
          <p:nvPr>
            <p:ph type="body" sz="quarter" idx="11"/>
          </p:nvPr>
        </p:nvSpPr>
        <p:spPr/>
        <p:txBody>
          <a:bodyPr>
            <a:noAutofit/>
          </a:bodyPr>
          <a:lstStyle/>
          <a:p>
            <a:pPr>
              <a:lnSpc>
                <a:spcPct val="120000"/>
              </a:lnSpc>
            </a:pPr>
            <a:r>
              <a:rPr lang="en-US" sz="3733" dirty="0" smtClean="0"/>
              <a:t>~\cookbooks\</a:t>
            </a:r>
            <a:r>
              <a:rPr lang="en-US" sz="3733" dirty="0" err="1" smtClean="0"/>
              <a:t>iis</a:t>
            </a:r>
            <a:r>
              <a:rPr lang="en-US" sz="3733" dirty="0" smtClean="0"/>
              <a:t>-demo\.</a:t>
            </a:r>
            <a:r>
              <a:rPr lang="en-US" sz="3733" dirty="0" err="1"/>
              <a:t>kitchen.yml</a:t>
            </a:r>
            <a:endParaRPr lang="en-US" sz="3733" dirty="0"/>
          </a:p>
        </p:txBody>
      </p:sp>
      <p:sp>
        <p:nvSpPr>
          <p:cNvPr id="2" name="Footer Placeholder 1"/>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5"/>
          </p:nvPr>
        </p:nvSpPr>
        <p:spPr/>
        <p:txBody>
          <a:bodyPr/>
          <a:lstStyle/>
          <a:p>
            <a:fld id="{D3C6E21F-9381-4880-84FB-1E73165A9E9D}" type="slidenum">
              <a:rPr lang="en-US" smtClean="0"/>
              <a:pPr/>
              <a:t>37</a:t>
            </a:fld>
            <a:endParaRPr lang="en-US" dirty="0"/>
          </a:p>
        </p:txBody>
      </p:sp>
      <p:sp>
        <p:nvSpPr>
          <p:cNvPr id="10" name="Rectangle 9"/>
          <p:cNvSpPr/>
          <p:nvPr/>
        </p:nvSpPr>
        <p:spPr bwMode="auto">
          <a:xfrm>
            <a:off x="1137007" y="5731791"/>
            <a:ext cx="14406625"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61200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sz="4800" dirty="0" smtClean="0"/>
              <a:t>Lab: Update to Test the '</a:t>
            </a:r>
            <a:r>
              <a:rPr lang="en-US" sz="4800" dirty="0" err="1" smtClean="0"/>
              <a:t>iis</a:t>
            </a:r>
            <a:r>
              <a:rPr lang="en-US" sz="4800" dirty="0" smtClean="0"/>
              <a:t>-demo' Cookbook</a:t>
            </a:r>
            <a:endParaRPr lang="en-US" sz="4800" dirty="0"/>
          </a:p>
        </p:txBody>
      </p:sp>
      <p:sp>
        <p:nvSpPr>
          <p:cNvPr id="9" name="Content Placeholder 8"/>
          <p:cNvSpPr>
            <a:spLocks noGrp="1"/>
          </p:cNvSpPr>
          <p:nvPr>
            <p:ph sz="quarter" idx="10"/>
          </p:nvPr>
        </p:nvSpPr>
        <p:spPr>
          <a:xfrm>
            <a:off x="1121104" y="2044735"/>
            <a:ext cx="14423693" cy="6107693"/>
          </a:xfrm>
        </p:spPr>
        <p:txBody>
          <a:bodyPr>
            <a:noAutofit/>
          </a:bodyPr>
          <a:lstStyle/>
          <a:p>
            <a:r>
              <a:rPr lang="es-ES_tradnl" sz="2800" dirty="0" smtClean="0"/>
              <a:t># ... TOP PART OF THE CONFIGURATION FILE ...</a:t>
            </a:r>
          </a:p>
          <a:p>
            <a:endParaRPr lang="es-ES_tradnl" sz="2800" dirty="0"/>
          </a:p>
          <a:p>
            <a:r>
              <a:rPr lang="es-ES_tradnl" sz="2800" dirty="0" smtClean="0"/>
              <a:t>suites</a:t>
            </a:r>
            <a:r>
              <a:rPr lang="es-ES_tradnl" sz="2800" dirty="0"/>
              <a:t>:</a:t>
            </a:r>
          </a:p>
          <a:p>
            <a:r>
              <a:rPr lang="es-ES_tradnl" sz="2800" dirty="0"/>
              <a:t>  - </a:t>
            </a:r>
            <a:r>
              <a:rPr lang="es-ES_tradnl" sz="2800" dirty="0" err="1"/>
              <a:t>name</a:t>
            </a:r>
            <a:r>
              <a:rPr lang="es-ES_tradnl" sz="2800" dirty="0"/>
              <a:t>: default</a:t>
            </a:r>
          </a:p>
          <a:p>
            <a:r>
              <a:rPr lang="de-DE" sz="2800" dirty="0"/>
              <a:t>    </a:t>
            </a:r>
            <a:r>
              <a:rPr lang="de-DE" sz="2800" dirty="0" err="1"/>
              <a:t>run_list</a:t>
            </a:r>
            <a:r>
              <a:rPr lang="de-DE" sz="2800" dirty="0"/>
              <a:t>:</a:t>
            </a:r>
          </a:p>
          <a:p>
            <a:r>
              <a:rPr lang="de-DE" sz="2800" dirty="0"/>
              <a:t> </a:t>
            </a:r>
            <a:r>
              <a:rPr lang="de-DE" sz="2800" dirty="0" smtClean="0"/>
              <a:t>     # </a:t>
            </a:r>
            <a:r>
              <a:rPr lang="de-DE" sz="2800" dirty="0" err="1"/>
              <a:t>Replace</a:t>
            </a:r>
            <a:r>
              <a:rPr lang="de-DE" sz="2800" dirty="0"/>
              <a:t> </a:t>
            </a:r>
            <a:r>
              <a:rPr lang="de-DE" sz="2800" dirty="0" err="1"/>
              <a:t>with</a:t>
            </a:r>
            <a:r>
              <a:rPr lang="de-DE" sz="2800" dirty="0"/>
              <a:t> </a:t>
            </a:r>
            <a:r>
              <a:rPr lang="de-DE" sz="2800" dirty="0" err="1"/>
              <a:t>the</a:t>
            </a:r>
            <a:r>
              <a:rPr lang="de-DE" sz="2800" dirty="0"/>
              <a:t> </a:t>
            </a:r>
            <a:r>
              <a:rPr lang="de-DE" sz="2800" dirty="0" err="1"/>
              <a:t>name</a:t>
            </a:r>
            <a:r>
              <a:rPr lang="de-DE" sz="2800" dirty="0"/>
              <a:t> </a:t>
            </a:r>
            <a:r>
              <a:rPr lang="de-DE" sz="2800" dirty="0" err="1"/>
              <a:t>of</a:t>
            </a:r>
            <a:r>
              <a:rPr lang="de-DE" sz="2800" dirty="0"/>
              <a:t> </a:t>
            </a:r>
            <a:r>
              <a:rPr lang="de-DE" sz="2800" dirty="0" err="1"/>
              <a:t>the</a:t>
            </a:r>
            <a:r>
              <a:rPr lang="de-DE" sz="2800" dirty="0"/>
              <a:t> COOKBOOK</a:t>
            </a:r>
          </a:p>
          <a:p>
            <a:r>
              <a:rPr lang="de-DE" sz="2800" dirty="0"/>
              <a:t>      - </a:t>
            </a:r>
            <a:r>
              <a:rPr lang="de-DE" sz="2800" dirty="0" err="1" smtClean="0"/>
              <a:t>recipe</a:t>
            </a:r>
            <a:r>
              <a:rPr lang="de-DE" sz="2800" dirty="0" smtClean="0"/>
              <a:t>[</a:t>
            </a:r>
            <a:r>
              <a:rPr lang="de-DE" sz="2800" dirty="0" err="1" smtClean="0"/>
              <a:t>iis</a:t>
            </a:r>
            <a:r>
              <a:rPr lang="de-DE" sz="2800" dirty="0" smtClean="0"/>
              <a:t>-demo::</a:t>
            </a:r>
            <a:r>
              <a:rPr lang="de-DE" sz="2800" dirty="0" err="1"/>
              <a:t>default</a:t>
            </a:r>
            <a:r>
              <a:rPr lang="de-DE" sz="2800" dirty="0" smtClean="0"/>
              <a:t>]</a:t>
            </a:r>
          </a:p>
          <a:p>
            <a:r>
              <a:rPr lang="de-DE" sz="2800" dirty="0" smtClean="0"/>
              <a:t>    </a:t>
            </a:r>
            <a:r>
              <a:rPr lang="de-DE" sz="2800" dirty="0" err="1"/>
              <a:t>attributes</a:t>
            </a:r>
            <a:r>
              <a:rPr lang="de-DE" sz="2800" dirty="0"/>
              <a:t>:</a:t>
            </a:r>
            <a:endParaRPr lang="en-US" sz="2800" dirty="0"/>
          </a:p>
        </p:txBody>
      </p:sp>
      <p:sp>
        <p:nvSpPr>
          <p:cNvPr id="5" name="Text Placeholder 4"/>
          <p:cNvSpPr>
            <a:spLocks noGrp="1"/>
          </p:cNvSpPr>
          <p:nvPr>
            <p:ph type="body" sz="quarter" idx="11"/>
          </p:nvPr>
        </p:nvSpPr>
        <p:spPr/>
        <p:txBody>
          <a:bodyPr>
            <a:noAutofit/>
          </a:bodyPr>
          <a:lstStyle/>
          <a:p>
            <a:pPr>
              <a:lnSpc>
                <a:spcPct val="120000"/>
              </a:lnSpc>
            </a:pPr>
            <a:r>
              <a:rPr lang="en-US" sz="3733" dirty="0"/>
              <a:t>~\cookbooks\</a:t>
            </a:r>
            <a:r>
              <a:rPr lang="en-US" sz="3733" dirty="0" err="1"/>
              <a:t>iis</a:t>
            </a:r>
            <a:r>
              <a:rPr lang="en-US" sz="3733" dirty="0"/>
              <a:t>-demo\.</a:t>
            </a:r>
            <a:r>
              <a:rPr lang="en-US" sz="3733" dirty="0" err="1"/>
              <a:t>kitchen.yml</a:t>
            </a:r>
            <a:endParaRPr lang="en-US" sz="3733" dirty="0"/>
          </a:p>
        </p:txBody>
      </p:sp>
      <p:sp>
        <p:nvSpPr>
          <p:cNvPr id="2" name="Footer Placeholder 1"/>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5"/>
          </p:nvPr>
        </p:nvSpPr>
        <p:spPr/>
        <p:txBody>
          <a:bodyPr/>
          <a:lstStyle/>
          <a:p>
            <a:fld id="{D3C6E21F-9381-4880-84FB-1E73165A9E9D}" type="slidenum">
              <a:rPr lang="en-US" smtClean="0"/>
              <a:pPr/>
              <a:t>38</a:t>
            </a:fld>
            <a:endParaRPr lang="en-US" dirty="0"/>
          </a:p>
        </p:txBody>
      </p:sp>
      <p:sp>
        <p:nvSpPr>
          <p:cNvPr id="10" name="Rectangle 9"/>
          <p:cNvSpPr/>
          <p:nvPr/>
        </p:nvSpPr>
        <p:spPr bwMode="auto">
          <a:xfrm>
            <a:off x="1137007" y="5183158"/>
            <a:ext cx="14406625"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7583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fontScale="90000"/>
          </a:bodyPr>
          <a:lstStyle/>
          <a:p>
            <a:r>
              <a:rPr lang="en-US" dirty="0" smtClean="0"/>
              <a:t>Lab: </a:t>
            </a:r>
            <a:r>
              <a:rPr lang="en-US" dirty="0"/>
              <a:t>Return </a:t>
            </a:r>
            <a:r>
              <a:rPr lang="en-US" dirty="0" smtClean="0"/>
              <a:t>Home and Move </a:t>
            </a:r>
            <a:r>
              <a:rPr lang="en-US" dirty="0"/>
              <a:t>into the Cookbook</a:t>
            </a:r>
          </a:p>
        </p:txBody>
      </p:sp>
      <p:sp>
        <p:nvSpPr>
          <p:cNvPr id="4" name="Text Placeholder 3"/>
          <p:cNvSpPr>
            <a:spLocks noGrp="1"/>
          </p:cNvSpPr>
          <p:nvPr>
            <p:ph type="body" sz="quarter" idx="11"/>
          </p:nvPr>
        </p:nvSpPr>
        <p:spPr>
          <a:xfrm>
            <a:off x="1121104" y="1337150"/>
            <a:ext cx="14422528" cy="781018"/>
          </a:xfrm>
        </p:spPr>
        <p:txBody>
          <a:bodyPr anchor="ctr"/>
          <a:lstStyle/>
          <a:p>
            <a:r>
              <a:rPr lang="en-US" dirty="0" smtClean="0"/>
              <a:t>$ </a:t>
            </a:r>
            <a:r>
              <a:rPr lang="en-US" dirty="0"/>
              <a:t>cd </a:t>
            </a:r>
            <a:r>
              <a:rPr lang="en-US" dirty="0" smtClean="0"/>
              <a:t>cookbooks\</a:t>
            </a:r>
            <a:r>
              <a:rPr lang="en-US" dirty="0" err="1" smtClean="0"/>
              <a:t>iis</a:t>
            </a:r>
            <a:r>
              <a:rPr lang="en-US" dirty="0" smtClean="0"/>
              <a:t>-demo</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123472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Mandating Testing</a:t>
            </a:r>
            <a:endParaRPr lang="en-US" dirty="0"/>
          </a:p>
        </p:txBody>
      </p:sp>
      <p:sp>
        <p:nvSpPr>
          <p:cNvPr id="3" name="Subtitle 2"/>
          <p:cNvSpPr>
            <a:spLocks noGrp="1"/>
          </p:cNvSpPr>
          <p:nvPr>
            <p:ph type="subTitle" idx="1"/>
          </p:nvPr>
        </p:nvSpPr>
        <p:spPr/>
        <p:txBody>
          <a:bodyPr/>
          <a:lstStyle/>
          <a:p>
            <a:r>
              <a:rPr lang="en-US" dirty="0" smtClean="0"/>
              <a:t>What steps would it take to test one of the cookbooks that we have created?</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58713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83482"/>
            <a:ext cx="14423693" cy="5994360"/>
          </a:xfrm>
        </p:spPr>
        <p:txBody>
          <a:bodyPr/>
          <a:lstStyle/>
          <a:p>
            <a:r>
              <a:rPr lang="en-US" sz="2300" dirty="0"/>
              <a:t>-----&gt; Starting Kitchen (v1.4.2)</a:t>
            </a:r>
          </a:p>
          <a:p>
            <a:r>
              <a:rPr lang="en-US" sz="2300" dirty="0"/>
              <a:t>-----&gt; Creating &lt;default-windows-2012r2&gt;...</a:t>
            </a:r>
          </a:p>
          <a:p>
            <a:r>
              <a:rPr lang="en-US" sz="2300" dirty="0"/>
              <a:t>       Instance &lt;i-1be58ae2&gt; requested.</a:t>
            </a:r>
          </a:p>
          <a:p>
            <a:r>
              <a:rPr lang="en-US" sz="2300" dirty="0"/>
              <a:t>       EC2 instance &lt;i-1be58ae2&gt; created.</a:t>
            </a:r>
          </a:p>
          <a:p>
            <a:r>
              <a:rPr lang="en-US" sz="2300" dirty="0"/>
              <a:t>       Waited 0/300s for instance &lt;i-1be58ae2&gt; to become ready.       Waited 5/300s for instance &lt;i-1be58ae2&gt; to become ready.</a:t>
            </a:r>
          </a:p>
          <a:p>
            <a:r>
              <a:rPr lang="en-US" sz="2300" dirty="0"/>
              <a:t>       ...</a:t>
            </a:r>
          </a:p>
          <a:p>
            <a:r>
              <a:rPr lang="en-US" sz="2300" dirty="0"/>
              <a:t>       Waited 280/300s for instance &lt;i-1be58ae2&gt; to become ready.</a:t>
            </a:r>
          </a:p>
          <a:p>
            <a:r>
              <a:rPr lang="en-US" sz="2300" dirty="0"/>
              <a:t>       EC2 instance &lt;i-1be58ae2&gt; ready.</a:t>
            </a:r>
          </a:p>
          <a:p>
            <a:r>
              <a:rPr lang="en-US" sz="2300" dirty="0"/>
              <a:t>       [</a:t>
            </a:r>
            <a:r>
              <a:rPr lang="en-US" sz="2300" dirty="0" err="1"/>
              <a:t>WinRM</a:t>
            </a:r>
            <a:r>
              <a:rPr lang="en-US" sz="2300" dirty="0"/>
              <a:t>] Established</a:t>
            </a:r>
          </a:p>
          <a:p>
            <a:endParaRPr lang="en-US" sz="2300" dirty="0"/>
          </a:p>
          <a:p>
            <a:r>
              <a:rPr lang="en-US" sz="2300" dirty="0"/>
              <a:t>	...</a:t>
            </a:r>
          </a:p>
        </p:txBody>
      </p:sp>
      <p:sp>
        <p:nvSpPr>
          <p:cNvPr id="3" name="Title 2"/>
          <p:cNvSpPr>
            <a:spLocks noGrp="1"/>
          </p:cNvSpPr>
          <p:nvPr>
            <p:ph type="title"/>
          </p:nvPr>
        </p:nvSpPr>
        <p:spPr/>
        <p:txBody>
          <a:bodyPr/>
          <a:lstStyle/>
          <a:p>
            <a:r>
              <a:rPr lang="en-US" dirty="0" smtClean="0"/>
              <a:t>Lab: Converge 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473207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4084" y="2496326"/>
            <a:ext cx="14245390" cy="1009791"/>
          </a:xfrm>
        </p:spPr>
        <p:txBody>
          <a:bodyPr>
            <a:normAutofit fontScale="90000"/>
          </a:bodyPr>
          <a:lstStyle/>
          <a:p>
            <a:r>
              <a:rPr lang="en-US" dirty="0" smtClean="0"/>
              <a:t>Lab: Converge the Recipe for </a:t>
            </a:r>
            <a:r>
              <a:rPr lang="en-US" dirty="0" err="1" smtClean="0"/>
              <a:t>iis</a:t>
            </a:r>
            <a:r>
              <a:rPr lang="en-US" dirty="0" smtClean="0"/>
              <a:t>-demo</a:t>
            </a:r>
            <a:endParaRPr lang="en-US" dirty="0"/>
          </a:p>
        </p:txBody>
      </p:sp>
      <p:sp>
        <p:nvSpPr>
          <p:cNvPr id="3" name="Subtitle 2"/>
          <p:cNvSpPr>
            <a:spLocks noGrp="1"/>
          </p:cNvSpPr>
          <p:nvPr>
            <p:ph type="subTitle" idx="1"/>
          </p:nvPr>
        </p:nvSpPr>
        <p:spPr>
          <a:xfrm>
            <a:off x="3013753" y="3506118"/>
            <a:ext cx="10974132" cy="3877669"/>
          </a:xfrm>
        </p:spPr>
        <p:txBody>
          <a:bodyPr/>
          <a:lstStyle/>
          <a:p>
            <a:pPr marL="609585" indent="-609585">
              <a:buFont typeface="Wingdings" charset="2"/>
              <a:buChar char="ü"/>
            </a:pPr>
            <a:r>
              <a:rPr lang="en-US" dirty="0" smtClean="0"/>
              <a:t>Copy the template kitchen configuration into the '</a:t>
            </a:r>
            <a:r>
              <a:rPr lang="en-US" dirty="0" err="1" smtClean="0"/>
              <a:t>iis</a:t>
            </a:r>
            <a:r>
              <a:rPr lang="en-US" dirty="0" smtClean="0"/>
              <a:t>-demo' cookbook</a:t>
            </a:r>
          </a:p>
          <a:p>
            <a:pPr marL="609585" indent="-609585">
              <a:buFont typeface="Wingdings" charset="2"/>
              <a:buChar char="ü"/>
            </a:pPr>
            <a:endParaRPr lang="en-US" dirty="0" smtClean="0"/>
          </a:p>
          <a:p>
            <a:pPr marL="609585" indent="-609585">
              <a:buFont typeface="Wingdings" charset="2"/>
              <a:buChar char="ü"/>
            </a:pPr>
            <a:r>
              <a:rPr lang="en-US" dirty="0" smtClean="0"/>
              <a:t>Update the configuration to specify username and cookbook name</a:t>
            </a:r>
          </a:p>
          <a:p>
            <a:pPr marL="571500" indent="-571500">
              <a:buFont typeface="Wingdings" charset="2"/>
              <a:buChar char="ü"/>
            </a:pPr>
            <a:endParaRPr lang="en-US" dirty="0"/>
          </a:p>
          <a:p>
            <a:pPr marL="609585" indent="-609585">
              <a:buFont typeface="Wingdings" charset="2"/>
              <a:buChar char="ü"/>
            </a:pPr>
            <a:r>
              <a:rPr lang="en-US" dirty="0" smtClean="0">
                <a:latin typeface="+mj-lt"/>
              </a:rPr>
              <a:t>Converge the </a:t>
            </a:r>
            <a:r>
              <a:rPr lang="en-US" dirty="0">
                <a:latin typeface="+mj-lt"/>
              </a:rPr>
              <a:t>'</a:t>
            </a:r>
            <a:r>
              <a:rPr lang="en-US" dirty="0" err="1" smtClean="0">
                <a:latin typeface="+mj-lt"/>
              </a:rPr>
              <a:t>iis</a:t>
            </a:r>
            <a:r>
              <a:rPr lang="en-US" dirty="0" smtClean="0">
                <a:latin typeface="+mj-lt"/>
              </a:rPr>
              <a:t>-demo' cookbook</a:t>
            </a:r>
          </a:p>
        </p:txBody>
      </p:sp>
      <p:sp>
        <p:nvSpPr>
          <p:cNvPr id="4" name="TextBox 3"/>
          <p:cNvSpPr txBox="1"/>
          <p:nvPr/>
        </p:nvSpPr>
        <p:spPr bwMode="white">
          <a:xfrm>
            <a:off x="8592739" y="2103580"/>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740010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lstStyle/>
          <a:p>
            <a:r>
              <a:rPr lang="en-US" dirty="0" smtClean="0">
                <a:latin typeface="+mj-lt"/>
              </a:rPr>
              <a:t>What does this test when </a:t>
            </a:r>
            <a:r>
              <a:rPr lang="en-US" dirty="0" smtClean="0">
                <a:latin typeface="+mj-lt"/>
                <a:cs typeface="Courier New" panose="02070309020205020404" pitchFamily="49" charset="0"/>
              </a:rPr>
              <a:t>kitchen</a:t>
            </a:r>
            <a:r>
              <a:rPr lang="en-US" dirty="0" smtClean="0">
                <a:latin typeface="+mj-lt"/>
              </a:rPr>
              <a:t> converges a recipe?</a:t>
            </a:r>
          </a:p>
          <a:p>
            <a:endParaRPr lang="en-US" dirty="0"/>
          </a:p>
          <a:p>
            <a:r>
              <a:rPr lang="en-US" dirty="0" smtClean="0">
                <a:latin typeface="+mj-lt"/>
              </a:rPr>
              <a:t>And what </a:t>
            </a:r>
            <a:r>
              <a:rPr lang="en-US" dirty="0">
                <a:latin typeface="+mj-lt"/>
              </a:rPr>
              <a:t>does it NOT test when </a:t>
            </a:r>
            <a:r>
              <a:rPr lang="en-US" dirty="0">
                <a:latin typeface="+mj-lt"/>
                <a:cs typeface="Courier New" panose="02070309020205020404" pitchFamily="49" charset="0"/>
              </a:rPr>
              <a:t>kitchen</a:t>
            </a:r>
            <a:r>
              <a:rPr lang="en-US" dirty="0">
                <a:latin typeface="+mj-lt"/>
              </a:rPr>
              <a:t> converges a recipe?</a:t>
            </a:r>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638673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a:xfrm>
            <a:off x="3013753" y="3890079"/>
            <a:ext cx="10974132" cy="2544287"/>
          </a:xfrm>
        </p:spPr>
        <p:txBody>
          <a:bodyPr/>
          <a:lstStyle/>
          <a:p>
            <a:r>
              <a:rPr lang="en-US" dirty="0" smtClean="0"/>
              <a:t>What is left to validate to ensure that the cookbook successfully applied the policy defined in the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372506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First Test</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W</a:t>
            </a:r>
            <a:r>
              <a:rPr lang="en-US" dirty="0" smtClean="0"/>
              <a:t>rite a test that asserts that we have disabled UAC when the "workstation" cookbook's default recipe is applied</a:t>
            </a:r>
          </a:p>
          <a:p>
            <a:pPr marL="380990" indent="-380990">
              <a:buFont typeface="Wingdings" charset="2"/>
              <a:buChar char="q"/>
            </a:pPr>
            <a:r>
              <a:rPr lang="en-US" dirty="0" smtClean="0"/>
              <a:t>Execute the test that we have written</a:t>
            </a:r>
            <a:endParaRPr lang="en-US" dirty="0"/>
          </a:p>
        </p:txBody>
      </p:sp>
      <p:sp>
        <p:nvSpPr>
          <p:cNvPr id="4" name="Content Placeholder 3"/>
          <p:cNvSpPr>
            <a:spLocks noGrp="1"/>
          </p:cNvSpPr>
          <p:nvPr>
            <p:ph sz="quarter" idx="11"/>
          </p:nvPr>
        </p:nvSpPr>
        <p:spPr/>
        <p:txBody>
          <a:bodyPr>
            <a:normAutofit fontScale="92500"/>
          </a:bodyPr>
          <a:lstStyle/>
          <a:p>
            <a:r>
              <a:rPr lang="en-US" dirty="0" smtClean="0"/>
              <a:t>Converging seems to validate that the recipe runs successfully. But does it assert what actually is installed?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207895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InSpec</a:t>
            </a:r>
            <a:endParaRPr lang="en-US" dirty="0"/>
          </a:p>
        </p:txBody>
      </p:sp>
      <p:sp>
        <p:nvSpPr>
          <p:cNvPr id="3" name="Subtitle 2"/>
          <p:cNvSpPr>
            <a:spLocks noGrp="1"/>
          </p:cNvSpPr>
          <p:nvPr>
            <p:ph type="subTitle" idx="1"/>
          </p:nvPr>
        </p:nvSpPr>
        <p:spPr/>
        <p:txBody>
          <a:bodyPr/>
          <a:lstStyle/>
          <a:p>
            <a:r>
              <a:rPr lang="en-US" sz="3200" dirty="0" err="1" smtClean="0"/>
              <a:t>InSpec</a:t>
            </a:r>
            <a:r>
              <a:rPr lang="en-US" sz="3200" dirty="0" smtClean="0"/>
              <a:t> tests </a:t>
            </a:r>
            <a:r>
              <a:rPr lang="en-US" sz="3200" dirty="0"/>
              <a:t>your servers' actual state by executing command locally, via SSH, via </a:t>
            </a:r>
            <a:r>
              <a:rPr lang="en-US" sz="3200" dirty="0" err="1"/>
              <a:t>WinRM</a:t>
            </a:r>
            <a:r>
              <a:rPr lang="en-US" sz="3200" dirty="0"/>
              <a:t>, via Docker API and so </a:t>
            </a:r>
            <a:r>
              <a:rPr lang="en-US" sz="3200" dirty="0" smtClean="0"/>
              <a:t>on</a:t>
            </a:r>
            <a:r>
              <a:rPr lang="en-US" sz="3200" dirty="0"/>
              <a:t> </a:t>
            </a:r>
            <a:r>
              <a:rPr lang="en-US" sz="3200" dirty="0" smtClean="0"/>
              <a:t>against a test instance.</a:t>
            </a:r>
          </a:p>
        </p:txBody>
      </p:sp>
      <p:sp>
        <p:nvSpPr>
          <p:cNvPr id="4" name="Content Placeholder 3"/>
          <p:cNvSpPr>
            <a:spLocks noGrp="1"/>
          </p:cNvSpPr>
          <p:nvPr>
            <p:ph sz="quarter" idx="4294967295"/>
          </p:nvPr>
        </p:nvSpPr>
        <p:spPr>
          <a:xfrm>
            <a:off x="3669213" y="7392730"/>
            <a:ext cx="8917577" cy="524133"/>
          </a:xfrm>
        </p:spPr>
        <p:txBody>
          <a:bodyPr anchor="ctr">
            <a:noAutofit/>
          </a:bodyPr>
          <a:lstStyle/>
          <a:p>
            <a:pPr algn="ctr"/>
            <a:r>
              <a:rPr lang="en-US" sz="2400" dirty="0">
                <a:cs typeface="Courier New" panose="02070309020205020404" pitchFamily="49" charset="0"/>
                <a:hlinkClick r:id="rId3"/>
              </a:rPr>
              <a:t>https://</a:t>
            </a:r>
            <a:r>
              <a:rPr lang="en-US" sz="2400" dirty="0" smtClean="0">
                <a:cs typeface="Courier New" panose="02070309020205020404" pitchFamily="49" charset="0"/>
                <a:hlinkClick r:id="rId3"/>
              </a:rPr>
              <a:t>docs.chef.io/inspec_reference.html</a:t>
            </a:r>
            <a:endParaRPr lang="en-US" sz="2400" dirty="0" smtClean="0">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110470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Is the Registry Key Set Correctly?</a:t>
            </a:r>
            <a:endParaRPr lang="en-US" dirty="0">
              <a:latin typeface="+mn-lt"/>
              <a:cs typeface="Courier New" panose="02070309020205020404" pitchFamily="49" charset="0"/>
            </a:endParaRPr>
          </a:p>
        </p:txBody>
      </p:sp>
      <p:sp>
        <p:nvSpPr>
          <p:cNvPr id="3" name="Content Placeholder 2"/>
          <p:cNvSpPr>
            <a:spLocks noGrp="1"/>
          </p:cNvSpPr>
          <p:nvPr>
            <p:ph sz="quarter" idx="10"/>
          </p:nvPr>
        </p:nvSpPr>
        <p:spPr/>
        <p:txBody>
          <a:bodyPr>
            <a:noAutofit/>
          </a:bodyPr>
          <a:lstStyle/>
          <a:p>
            <a:r>
              <a:rPr lang="en-US" sz="2000" dirty="0" err="1" smtClean="0"/>
              <a:t>system_policies</a:t>
            </a:r>
            <a:r>
              <a:rPr lang="en-US" sz="2000" dirty="0" smtClean="0"/>
              <a:t> </a:t>
            </a:r>
            <a:r>
              <a:rPr lang="en-US" sz="2000" dirty="0"/>
              <a:t>= 'HKLM\Software\Microsoft\Windows\</a:t>
            </a:r>
            <a:r>
              <a:rPr lang="en-US" sz="2000" dirty="0" err="1"/>
              <a:t>CurrentVersion</a:t>
            </a:r>
            <a:r>
              <a:rPr lang="en-US" sz="2000" dirty="0"/>
              <a:t>\Policies\System'</a:t>
            </a:r>
          </a:p>
          <a:p>
            <a:endParaRPr lang="en-US" sz="2000" dirty="0"/>
          </a:p>
          <a:p>
            <a:r>
              <a:rPr lang="en-US" sz="2000" dirty="0"/>
              <a:t>describe </a:t>
            </a:r>
            <a:r>
              <a:rPr lang="en-US" sz="2000" dirty="0" err="1"/>
              <a:t>registry_key</a:t>
            </a:r>
            <a:r>
              <a:rPr lang="en-US" sz="2000" dirty="0"/>
              <a:t>('System Policies', </a:t>
            </a:r>
            <a:r>
              <a:rPr lang="en-US" sz="2000" dirty="0" err="1"/>
              <a:t>system_policies</a:t>
            </a:r>
            <a:r>
              <a:rPr lang="en-US" sz="2000" dirty="0"/>
              <a:t>) do</a:t>
            </a:r>
          </a:p>
          <a:p>
            <a:r>
              <a:rPr lang="en-US" sz="2000" dirty="0"/>
              <a:t>  its('</a:t>
            </a:r>
            <a:r>
              <a:rPr lang="en-US" sz="2000" dirty="0" err="1"/>
              <a:t>EnableLUA</a:t>
            </a:r>
            <a:r>
              <a:rPr lang="en-US" sz="2000" dirty="0"/>
              <a:t>') { should </a:t>
            </a:r>
            <a:r>
              <a:rPr lang="en-US" sz="2000" dirty="0" err="1"/>
              <a:t>eq</a:t>
            </a:r>
            <a:r>
              <a:rPr lang="en-US" sz="2000" dirty="0"/>
              <a:t> 0 }</a:t>
            </a:r>
          </a:p>
          <a:p>
            <a:r>
              <a:rPr lang="en-US" sz="2000" dirty="0"/>
              <a:t>end</a:t>
            </a:r>
          </a:p>
        </p:txBody>
      </p:sp>
      <p:sp>
        <p:nvSpPr>
          <p:cNvPr id="4" name="Content Placeholder 3"/>
          <p:cNvSpPr>
            <a:spLocks noGrp="1"/>
          </p:cNvSpPr>
          <p:nvPr>
            <p:ph sz="quarter" idx="12"/>
          </p:nvPr>
        </p:nvSpPr>
        <p:spPr>
          <a:xfrm>
            <a:off x="609913" y="4999858"/>
            <a:ext cx="14934888" cy="2132462"/>
          </a:xfrm>
        </p:spPr>
        <p:txBody>
          <a:bodyPr/>
          <a:lstStyle/>
          <a:p>
            <a:r>
              <a:rPr lang="en-US" sz="3600" dirty="0" smtClean="0"/>
              <a:t>I expect the 'System Policies' found at registry key 'HKLM\Software\Microsoft\Windows\</a:t>
            </a:r>
            <a:r>
              <a:rPr lang="en-US" sz="3600" dirty="0" err="1" smtClean="0"/>
              <a:t>CurrentVersion</a:t>
            </a:r>
            <a:r>
              <a:rPr lang="en-US" sz="3600" dirty="0" smtClean="0"/>
              <a:t>\Policies\System' to have the property '</a:t>
            </a:r>
            <a:r>
              <a:rPr lang="en-US" sz="3600" dirty="0" err="1" smtClean="0"/>
              <a:t>EnableLUA</a:t>
            </a:r>
            <a:r>
              <a:rPr lang="en-US" sz="3600" dirty="0" smtClean="0"/>
              <a:t>' with the value 0.</a:t>
            </a:r>
            <a:endParaRPr lang="en-US" sz="3600" dirty="0"/>
          </a:p>
        </p:txBody>
      </p:sp>
      <p:sp>
        <p:nvSpPr>
          <p:cNvPr id="14" name="TextBox 13"/>
          <p:cNvSpPr txBox="1"/>
          <p:nvPr/>
        </p:nvSpPr>
        <p:spPr bwMode="white">
          <a:xfrm>
            <a:off x="3996346" y="7431324"/>
            <a:ext cx="8263311" cy="643000"/>
          </a:xfrm>
          <a:prstGeom prst="rect">
            <a:avLst/>
          </a:prstGeom>
        </p:spPr>
        <p:txBody>
          <a:bodyPr vert="horz" wrap="none" lIns="121920" tIns="121920" rIns="121920" bIns="121920" rtlCol="0">
            <a:normAutofit fontScale="92500" lnSpcReduction="20000"/>
          </a:bodyPr>
          <a:lstStyle/>
          <a:p>
            <a:pPr algn="ctr"/>
            <a:r>
              <a:rPr lang="en-US" sz="3200" dirty="0">
                <a:cs typeface="Courier New" panose="02070309020205020404" pitchFamily="49" charset="0"/>
                <a:hlinkClick r:id="rId3"/>
              </a:rPr>
              <a:t>https://</a:t>
            </a:r>
            <a:r>
              <a:rPr lang="en-US" sz="3200" dirty="0" smtClean="0">
                <a:cs typeface="Courier New" panose="02070309020205020404" pitchFamily="49" charset="0"/>
                <a:hlinkClick r:id="rId3"/>
              </a:rPr>
              <a:t>docs.chef.io/inspec_reference.html#registry-key</a:t>
            </a:r>
            <a:endParaRPr lang="en-US" sz="3200" dirty="0" smtClean="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903429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fontScale="90000"/>
          </a:bodyPr>
          <a:lstStyle/>
          <a:p>
            <a:r>
              <a:rPr lang="en-US" dirty="0" smtClean="0"/>
              <a:t>GE: </a:t>
            </a:r>
            <a:r>
              <a:rPr lang="en-US" dirty="0"/>
              <a:t>Return </a:t>
            </a:r>
            <a:r>
              <a:rPr lang="en-US" dirty="0" smtClean="0"/>
              <a:t>Home and Move </a:t>
            </a:r>
            <a:r>
              <a:rPr lang="en-US" dirty="0"/>
              <a:t>into the Cookbook</a:t>
            </a:r>
          </a:p>
        </p:txBody>
      </p:sp>
      <p:sp>
        <p:nvSpPr>
          <p:cNvPr id="4" name="Text Placeholder 3"/>
          <p:cNvSpPr>
            <a:spLocks noGrp="1"/>
          </p:cNvSpPr>
          <p:nvPr>
            <p:ph type="body" sz="quarter" idx="11"/>
          </p:nvPr>
        </p:nvSpPr>
        <p:spPr>
          <a:xfrm>
            <a:off x="1121104" y="1337150"/>
            <a:ext cx="14422528" cy="1202850"/>
          </a:xfrm>
        </p:spPr>
        <p:txBody>
          <a:bodyPr anchor="t"/>
          <a:lstStyle/>
          <a:p>
            <a:r>
              <a:rPr lang="en-US" dirty="0" smtClean="0"/>
              <a:t>$ cd ~\cookbooks\workstation</a:t>
            </a:r>
          </a:p>
          <a:p>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1500375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Rename </a:t>
            </a:r>
            <a:r>
              <a:rPr lang="en-US" dirty="0" err="1" smtClean="0"/>
              <a:t>ServerSpec</a:t>
            </a:r>
            <a:r>
              <a:rPr lang="en-US" dirty="0" smtClean="0"/>
              <a:t> Test Directories</a:t>
            </a:r>
            <a:endParaRPr lang="en-US" dirty="0"/>
          </a:p>
        </p:txBody>
      </p:sp>
      <p:sp>
        <p:nvSpPr>
          <p:cNvPr id="7" name="Text Placeholder 6"/>
          <p:cNvSpPr>
            <a:spLocks noGrp="1"/>
          </p:cNvSpPr>
          <p:nvPr>
            <p:ph type="body" sz="quarter" idx="11"/>
          </p:nvPr>
        </p:nvSpPr>
        <p:spPr>
          <a:xfrm>
            <a:off x="1121104" y="1337149"/>
            <a:ext cx="14422528" cy="1204883"/>
          </a:xfrm>
        </p:spPr>
        <p:txBody>
          <a:bodyPr anchor="ctr"/>
          <a:lstStyle/>
          <a:p>
            <a:r>
              <a:rPr lang="en-US" dirty="0" smtClean="0"/>
              <a:t>$ mv test\integration\default\</a:t>
            </a:r>
            <a:r>
              <a:rPr lang="en-US" dirty="0" err="1" smtClean="0"/>
              <a:t>serverspec</a:t>
            </a:r>
            <a:r>
              <a:rPr lang="en-US" dirty="0" smtClean="0"/>
              <a:t> test\integration\default\</a:t>
            </a:r>
            <a:r>
              <a:rPr lang="en-US" dirty="0" err="1" smtClean="0"/>
              <a:t>inspec</a:t>
            </a:r>
            <a:endParaRPr lang="en-US" dirty="0"/>
          </a:p>
        </p:txBody>
      </p:sp>
      <p:sp>
        <p:nvSpPr>
          <p:cNvPr id="8" name="Slide Number Placeholder 5"/>
          <p:cNvSpPr>
            <a:spLocks noGrp="1"/>
          </p:cNvSpPr>
          <p:nvPr>
            <p:ph type="sldNum" sz="quarter" idx="16"/>
          </p:nvPr>
        </p:nvSpPr>
        <p:spPr>
          <a:xfrm>
            <a:off x="6299200" y="8579662"/>
            <a:ext cx="3657600" cy="486833"/>
          </a:xfrm>
        </p:spPr>
        <p:txBody>
          <a:bodyPr/>
          <a:lstStyle/>
          <a:p>
            <a:r>
              <a:rPr lang="en-US" dirty="0" smtClean="0"/>
              <a:t>47</a:t>
            </a:r>
          </a:p>
        </p:txBody>
      </p:sp>
    </p:spTree>
    <p:extLst>
      <p:ext uri="{BB962C8B-B14F-4D97-AF65-F5344CB8AC3E}">
        <p14:creationId xmlns:p14="http://schemas.microsoft.com/office/powerpoint/2010/main" val="118134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2017059" y="3506118"/>
            <a:ext cx="13163176" cy="684101"/>
          </a:xfrm>
        </p:spPr>
        <p:txBody>
          <a:bodyPr/>
          <a:lstStyle/>
          <a:p>
            <a:r>
              <a:rPr lang="en-US" sz="2667" b="1" dirty="0" smtClean="0">
                <a:latin typeface="Courier New" panose="02070309020205020404" pitchFamily="49" charset="0"/>
                <a:cs typeface="Courier New" panose="02070309020205020404" pitchFamily="49" charset="0"/>
              </a:rPr>
              <a:t>workstation/test/integration/default/</a:t>
            </a:r>
            <a:r>
              <a:rPr lang="en-US" sz="2667" b="1" dirty="0" err="1" smtClean="0">
                <a:latin typeface="Courier New" panose="02070309020205020404" pitchFamily="49" charset="0"/>
                <a:cs typeface="Courier New" panose="02070309020205020404" pitchFamily="49" charset="0"/>
              </a:rPr>
              <a:t>inspec</a:t>
            </a:r>
            <a:r>
              <a:rPr lang="en-US" sz="2667" b="1" dirty="0" smtClean="0">
                <a:latin typeface="Courier New" panose="02070309020205020404" pitchFamily="49" charset="0"/>
                <a:cs typeface="Courier New" panose="02070309020205020404" pitchFamily="49" charset="0"/>
              </a:rPr>
              <a:t>/</a:t>
            </a:r>
            <a:r>
              <a:rPr lang="en-US" sz="2667" b="1" dirty="0" err="1" smtClean="0">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4" name="Content Placeholder 3"/>
          <p:cNvSpPr>
            <a:spLocks noGrp="1"/>
          </p:cNvSpPr>
          <p:nvPr>
            <p:ph sz="quarter" idx="4294967295"/>
          </p:nvPr>
        </p:nvSpPr>
        <p:spPr>
          <a:xfrm>
            <a:off x="3652772" y="7343414"/>
            <a:ext cx="8917577" cy="524133"/>
          </a:xfrm>
        </p:spPr>
        <p:txBody>
          <a:bodyPr>
            <a:normAutofit/>
          </a:bodyPr>
          <a:lstStyle/>
          <a:p>
            <a:pPr algn="ctr"/>
            <a:r>
              <a:rPr lang="en-US" sz="2400" dirty="0">
                <a:cs typeface="Courier New" panose="02070309020205020404" pitchFamily="49" charset="0"/>
                <a:hlinkClick r:id="rId3"/>
              </a:rPr>
              <a:t>http://</a:t>
            </a:r>
            <a:r>
              <a:rPr lang="en-US" sz="2400" dirty="0" smtClean="0">
                <a:cs typeface="Courier New" panose="02070309020205020404" pitchFamily="49" charset="0"/>
                <a:hlinkClick r:id="rId3"/>
              </a:rPr>
              <a:t>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
        <p:nvSpPr>
          <p:cNvPr id="5" name="Rectangle 4"/>
          <p:cNvSpPr/>
          <p:nvPr/>
        </p:nvSpPr>
        <p:spPr>
          <a:xfrm>
            <a:off x="3013669" y="4918466"/>
            <a:ext cx="10972868" cy="2062103"/>
          </a:xfrm>
          <a:prstGeom prst="rect">
            <a:avLst/>
          </a:prstGeom>
        </p:spPr>
        <p:txBody>
          <a:bodyPr wrap="square">
            <a:spAutoFit/>
          </a:bodyPr>
          <a:lstStyle/>
          <a:p>
            <a:r>
              <a:rPr lang="en-US" sz="3200" dirty="0"/>
              <a:t>Test Kitchen will look for tests to run under this directory. It allows you to put unit or other tests in test/unit, spec, acceptance, or wherever without mixing them up. This is configurable, if desired.</a:t>
            </a:r>
          </a:p>
        </p:txBody>
      </p:sp>
      <p:sp>
        <p:nvSpPr>
          <p:cNvPr id="6" name="Rectangle 5"/>
          <p:cNvSpPr/>
          <p:nvPr/>
        </p:nvSpPr>
        <p:spPr bwMode="auto">
          <a:xfrm>
            <a:off x="5555859" y="3606035"/>
            <a:ext cx="2303211"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Footer Placeholder 6"/>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91856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a:t>
            </a:fld>
            <a:endParaRPr lang="en-US" dirty="0"/>
          </a:p>
        </p:txBody>
      </p:sp>
      <p:pic>
        <p:nvPicPr>
          <p:cNvPr id="8" name="Picture 7"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850182"/>
            <a:ext cx="11188700" cy="7277100"/>
          </a:xfrm>
          <a:prstGeom prst="rect">
            <a:avLst/>
          </a:prstGeom>
        </p:spPr>
      </p:pic>
      <p:sp>
        <p:nvSpPr>
          <p:cNvPr id="13" name="Rectangle 12"/>
          <p:cNvSpPr/>
          <p:nvPr/>
        </p:nvSpPr>
        <p:spPr bwMode="auto">
          <a:xfrm>
            <a:off x="1811427" y="208173"/>
            <a:ext cx="4768011" cy="7952210"/>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ectangle 13"/>
          <p:cNvSpPr/>
          <p:nvPr/>
        </p:nvSpPr>
        <p:spPr bwMode="auto">
          <a:xfrm>
            <a:off x="9730062" y="166536"/>
            <a:ext cx="4768011" cy="797302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Title 1"/>
          <p:cNvSpPr>
            <a:spLocks noGrp="1"/>
          </p:cNvSpPr>
          <p:nvPr>
            <p:ph type="title"/>
          </p:nvPr>
        </p:nvSpPr>
        <p:spPr>
          <a:xfrm>
            <a:off x="609600" y="304800"/>
            <a:ext cx="14935200" cy="829056"/>
          </a:xfrm>
        </p:spPr>
        <p:txBody>
          <a:bodyPr/>
          <a:lstStyle/>
          <a:p>
            <a:r>
              <a:rPr lang="en-US" dirty="0" smtClean="0"/>
              <a:t>Steps to Verify Cookbooks</a:t>
            </a:r>
            <a:endParaRPr lang="en-US" dirty="0"/>
          </a:p>
        </p:txBody>
      </p:sp>
    </p:spTree>
    <p:extLst>
      <p:ext uri="{BB962C8B-B14F-4D97-AF65-F5344CB8AC3E}">
        <p14:creationId xmlns:p14="http://schemas.microsoft.com/office/powerpoint/2010/main" val="240253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5" name="Rectangle 4"/>
          <p:cNvSpPr/>
          <p:nvPr/>
        </p:nvSpPr>
        <p:spPr>
          <a:xfrm>
            <a:off x="3013669" y="4918466"/>
            <a:ext cx="10972868" cy="1323632"/>
          </a:xfrm>
          <a:prstGeom prst="rect">
            <a:avLst/>
          </a:prstGeom>
        </p:spPr>
        <p:txBody>
          <a:bodyPr wrap="square">
            <a:spAutoFit/>
          </a:bodyPr>
          <a:lstStyle/>
          <a:p>
            <a:r>
              <a:rPr lang="en-US" sz="2667" dirty="0">
                <a:latin typeface="+mj-lt"/>
              </a:rPr>
              <a:t>This corresponds exactly to the Suite name we set up in the </a:t>
            </a:r>
            <a:r>
              <a:rPr lang="en-US" sz="2667" dirty="0">
                <a:latin typeface="+mj-lt"/>
                <a:cs typeface="Courier New" panose="02070309020205020404" pitchFamily="49" charset="0"/>
              </a:rPr>
              <a:t>.</a:t>
            </a:r>
            <a:r>
              <a:rPr lang="en-US" sz="2667" dirty="0" err="1">
                <a:latin typeface="+mj-lt"/>
                <a:cs typeface="Courier New" panose="02070309020205020404" pitchFamily="49" charset="0"/>
              </a:rPr>
              <a:t>kitchen.yml</a:t>
            </a:r>
            <a:r>
              <a:rPr lang="en-US" sz="2667" dirty="0">
                <a:latin typeface="+mj-lt"/>
              </a:rPr>
              <a:t> file. If we had a suite called "server-only", then you would put tests for the server only suite under</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1" name="Subtitle 2"/>
          <p:cNvSpPr>
            <a:spLocks noGrp="1"/>
          </p:cNvSpPr>
          <p:nvPr>
            <p:ph type="subTitle" idx="1"/>
          </p:nvPr>
        </p:nvSpPr>
        <p:spPr>
          <a:xfrm>
            <a:off x="2017059" y="3506118"/>
            <a:ext cx="13163176" cy="684101"/>
          </a:xfrm>
        </p:spPr>
        <p:txBody>
          <a:bodyPr/>
          <a:lstStyle/>
          <a:p>
            <a:r>
              <a:rPr lang="en-US" sz="2667" b="1" dirty="0" smtClean="0">
                <a:latin typeface="Courier New" panose="02070309020205020404" pitchFamily="49" charset="0"/>
                <a:cs typeface="Courier New" panose="02070309020205020404" pitchFamily="49" charset="0"/>
              </a:rPr>
              <a:t>workstation/test/integration/default/</a:t>
            </a:r>
            <a:r>
              <a:rPr lang="en-US" sz="2667" b="1" dirty="0" err="1" smtClean="0">
                <a:latin typeface="Courier New" panose="02070309020205020404" pitchFamily="49" charset="0"/>
                <a:cs typeface="Courier New" panose="02070309020205020404" pitchFamily="49" charset="0"/>
              </a:rPr>
              <a:t>inspec</a:t>
            </a:r>
            <a:r>
              <a:rPr lang="en-US" sz="2667" b="1" dirty="0" smtClean="0">
                <a:latin typeface="Courier New" panose="02070309020205020404" pitchFamily="49" charset="0"/>
                <a:cs typeface="Courier New" panose="02070309020205020404" pitchFamily="49" charset="0"/>
              </a:rPr>
              <a:t>/</a:t>
            </a:r>
            <a:r>
              <a:rPr lang="en-US" sz="2667" b="1" dirty="0" err="1" smtClean="0">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8016632" y="3605197"/>
            <a:ext cx="1456085" cy="36922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Slide Number Placeholder 6"/>
          <p:cNvSpPr>
            <a:spLocks noGrp="1"/>
          </p:cNvSpPr>
          <p:nvPr>
            <p:ph type="sldNum" sz="quarter" idx="16"/>
          </p:nvPr>
        </p:nvSpPr>
        <p:spPr/>
        <p:txBody>
          <a:bodyPr/>
          <a:lstStyle/>
          <a:p>
            <a:fld id="{D3C6E21F-9381-4880-84FB-1E73165A9E9D}" type="slidenum">
              <a:rPr lang="en-US" smtClean="0"/>
              <a:pPr/>
              <a:t>50</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206973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5" name="Rectangle 4"/>
          <p:cNvSpPr/>
          <p:nvPr/>
        </p:nvSpPr>
        <p:spPr>
          <a:xfrm>
            <a:off x="3013669" y="4918465"/>
            <a:ext cx="10972868" cy="913199"/>
          </a:xfrm>
          <a:prstGeom prst="rect">
            <a:avLst/>
          </a:prstGeom>
        </p:spPr>
        <p:txBody>
          <a:bodyPr wrap="square">
            <a:spAutoFit/>
          </a:bodyPr>
          <a:lstStyle/>
          <a:p>
            <a:r>
              <a:rPr lang="en-US" sz="2667" dirty="0"/>
              <a:t>This tells Test Kitchen (and Busser) which Busser runner plugin needs to be installed on the remote instance.</a:t>
            </a:r>
          </a:p>
        </p:txBody>
      </p:sp>
      <p:sp>
        <p:nvSpPr>
          <p:cNvPr id="10" name="Subtitle 2"/>
          <p:cNvSpPr>
            <a:spLocks noGrp="1"/>
          </p:cNvSpPr>
          <p:nvPr>
            <p:ph type="subTitle" idx="1"/>
          </p:nvPr>
        </p:nvSpPr>
        <p:spPr>
          <a:xfrm>
            <a:off x="2017059" y="3506118"/>
            <a:ext cx="13163176" cy="684101"/>
          </a:xfrm>
        </p:spPr>
        <p:txBody>
          <a:bodyPr/>
          <a:lstStyle/>
          <a:p>
            <a:r>
              <a:rPr lang="en-US" sz="2667" b="1" dirty="0" smtClean="0">
                <a:latin typeface="Courier New" panose="02070309020205020404" pitchFamily="49" charset="0"/>
                <a:cs typeface="Courier New" panose="02070309020205020404" pitchFamily="49" charset="0"/>
              </a:rPr>
              <a:t>workstation/test/integration/default/</a:t>
            </a:r>
            <a:r>
              <a:rPr lang="en-US" sz="2667" b="1" dirty="0" err="1" smtClean="0">
                <a:latin typeface="Courier New" panose="02070309020205020404" pitchFamily="49" charset="0"/>
                <a:cs typeface="Courier New" panose="02070309020205020404" pitchFamily="49" charset="0"/>
              </a:rPr>
              <a:t>inspec</a:t>
            </a:r>
            <a:r>
              <a:rPr lang="en-US" sz="2667" b="1" dirty="0" smtClean="0">
                <a:latin typeface="Courier New" panose="02070309020205020404" pitchFamily="49" charset="0"/>
                <a:cs typeface="Courier New" panose="02070309020205020404" pitchFamily="49" charset="0"/>
              </a:rPr>
              <a:t>/</a:t>
            </a:r>
            <a:r>
              <a:rPr lang="en-US" sz="2667" b="1" dirty="0" err="1" smtClean="0">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9622130" y="3634607"/>
            <a:ext cx="1279233" cy="42939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51</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163084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5" name="Rectangle 4"/>
          <p:cNvSpPr/>
          <p:nvPr/>
        </p:nvSpPr>
        <p:spPr>
          <a:xfrm>
            <a:off x="3013669" y="4918466"/>
            <a:ext cx="10972868" cy="1323632"/>
          </a:xfrm>
          <a:prstGeom prst="rect">
            <a:avLst/>
          </a:prstGeom>
        </p:spPr>
        <p:txBody>
          <a:bodyPr wrap="square">
            <a:spAutoFit/>
          </a:bodyPr>
          <a:lstStyle/>
          <a:p>
            <a:r>
              <a:rPr lang="en-US" sz="2667" dirty="0"/>
              <a:t>All test files (or specs) are </a:t>
            </a:r>
            <a:r>
              <a:rPr lang="en-US" sz="2667" dirty="0" smtClean="0"/>
              <a:t>named </a:t>
            </a:r>
            <a:r>
              <a:rPr lang="en-US" sz="2667" dirty="0"/>
              <a:t>after the recipe they test and end with the suffix "_</a:t>
            </a:r>
            <a:r>
              <a:rPr lang="en-US" sz="2667" dirty="0" err="1"/>
              <a:t>spec.rb</a:t>
            </a:r>
            <a:r>
              <a:rPr lang="en-US" sz="2667" dirty="0"/>
              <a:t>". A spec missing that will not be found when executing </a:t>
            </a:r>
            <a:r>
              <a:rPr lang="en-US" sz="2667" dirty="0">
                <a:latin typeface="Courier New" panose="02070309020205020404" pitchFamily="49" charset="0"/>
                <a:cs typeface="Courier New" panose="02070309020205020404" pitchFamily="49" charset="0"/>
              </a:rPr>
              <a:t>kitchen verify</a:t>
            </a:r>
            <a:r>
              <a:rPr lang="en-US" sz="2667" dirty="0"/>
              <a:t>.</a:t>
            </a:r>
          </a:p>
        </p:txBody>
      </p:sp>
      <p:sp>
        <p:nvSpPr>
          <p:cNvPr id="10" name="Subtitle 2"/>
          <p:cNvSpPr>
            <a:spLocks noGrp="1"/>
          </p:cNvSpPr>
          <p:nvPr>
            <p:ph type="subTitle" idx="1"/>
          </p:nvPr>
        </p:nvSpPr>
        <p:spPr>
          <a:xfrm>
            <a:off x="2017059" y="3506118"/>
            <a:ext cx="13163176" cy="684101"/>
          </a:xfrm>
        </p:spPr>
        <p:txBody>
          <a:bodyPr/>
          <a:lstStyle/>
          <a:p>
            <a:r>
              <a:rPr lang="en-US" sz="2667" b="1" dirty="0" smtClean="0">
                <a:latin typeface="Courier New" panose="02070309020205020404" pitchFamily="49" charset="0"/>
                <a:cs typeface="Courier New" panose="02070309020205020404" pitchFamily="49" charset="0"/>
              </a:rPr>
              <a:t>workstation/test/integration/default/</a:t>
            </a:r>
            <a:r>
              <a:rPr lang="en-US" sz="2667" b="1" dirty="0" err="1" smtClean="0">
                <a:latin typeface="Courier New" panose="02070309020205020404" pitchFamily="49" charset="0"/>
                <a:cs typeface="Courier New" panose="02070309020205020404" pitchFamily="49" charset="0"/>
              </a:rPr>
              <a:t>inspec</a:t>
            </a:r>
            <a:r>
              <a:rPr lang="en-US" sz="2667" b="1" dirty="0" smtClean="0">
                <a:latin typeface="Courier New" panose="02070309020205020404" pitchFamily="49" charset="0"/>
                <a:cs typeface="Courier New" panose="02070309020205020404" pitchFamily="49" charset="0"/>
              </a:rPr>
              <a:t>/</a:t>
            </a:r>
            <a:r>
              <a:rPr lang="en-US" sz="2667" b="1" dirty="0" err="1" smtClean="0">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11032631" y="3616344"/>
            <a:ext cx="3161164" cy="40630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52</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504140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Replace the Existing Test File</a:t>
            </a:r>
            <a:endParaRPr lang="en-US" dirty="0"/>
          </a:p>
        </p:txBody>
      </p:sp>
      <p:sp>
        <p:nvSpPr>
          <p:cNvPr id="3" name="Content Placeholder 2"/>
          <p:cNvSpPr>
            <a:spLocks noGrp="1"/>
          </p:cNvSpPr>
          <p:nvPr>
            <p:ph sz="quarter" idx="10"/>
          </p:nvPr>
        </p:nvSpPr>
        <p:spPr/>
        <p:txBody>
          <a:bodyPr>
            <a:normAutofit/>
          </a:bodyPr>
          <a:lstStyle/>
          <a:p>
            <a:r>
              <a:rPr lang="en-US" sz="2200" dirty="0" err="1" smtClean="0"/>
              <a:t>system_policies</a:t>
            </a:r>
            <a:r>
              <a:rPr lang="en-US" sz="2200" dirty="0" smtClean="0"/>
              <a:t> </a:t>
            </a:r>
            <a:r>
              <a:rPr lang="en-US" sz="2200" dirty="0"/>
              <a:t>= 'HKLM\Software\Microsoft\Windows\</a:t>
            </a:r>
            <a:r>
              <a:rPr lang="en-US" sz="2200" dirty="0" err="1"/>
              <a:t>CurrentVersion</a:t>
            </a:r>
            <a:r>
              <a:rPr lang="en-US" sz="2200" dirty="0"/>
              <a:t>\Policies\System'</a:t>
            </a:r>
          </a:p>
          <a:p>
            <a:endParaRPr lang="en-US" sz="2200" dirty="0"/>
          </a:p>
          <a:p>
            <a:r>
              <a:rPr lang="en-US" sz="2200" dirty="0"/>
              <a:t>describe </a:t>
            </a:r>
            <a:r>
              <a:rPr lang="en-US" sz="2200" dirty="0" err="1"/>
              <a:t>registry_key</a:t>
            </a:r>
            <a:r>
              <a:rPr lang="en-US" sz="2200" dirty="0"/>
              <a:t>('System Policies', </a:t>
            </a:r>
            <a:r>
              <a:rPr lang="en-US" sz="2200" dirty="0" err="1"/>
              <a:t>system_policies</a:t>
            </a:r>
            <a:r>
              <a:rPr lang="en-US" sz="2200" dirty="0"/>
              <a:t>) do</a:t>
            </a:r>
          </a:p>
          <a:p>
            <a:r>
              <a:rPr lang="en-US" sz="2200" dirty="0"/>
              <a:t>  its('</a:t>
            </a:r>
            <a:r>
              <a:rPr lang="en-US" sz="2200" dirty="0" err="1"/>
              <a:t>EnableLUA</a:t>
            </a:r>
            <a:r>
              <a:rPr lang="en-US" sz="2200" dirty="0"/>
              <a:t>') { should </a:t>
            </a:r>
            <a:r>
              <a:rPr lang="en-US" sz="2200" dirty="0" err="1"/>
              <a:t>eq</a:t>
            </a:r>
            <a:r>
              <a:rPr lang="en-US" sz="2200" dirty="0"/>
              <a:t> 0 }</a:t>
            </a:r>
          </a:p>
          <a:p>
            <a:r>
              <a:rPr lang="en-US" sz="2200" dirty="0"/>
              <a:t>end</a:t>
            </a:r>
          </a:p>
          <a:p>
            <a:endParaRPr lang="en-US" sz="2200" dirty="0"/>
          </a:p>
        </p:txBody>
      </p:sp>
      <p:sp>
        <p:nvSpPr>
          <p:cNvPr id="15" name="Text Placeholder 14"/>
          <p:cNvSpPr>
            <a:spLocks noGrp="1"/>
          </p:cNvSpPr>
          <p:nvPr>
            <p:ph type="body" sz="quarter" idx="11"/>
          </p:nvPr>
        </p:nvSpPr>
        <p:spPr/>
        <p:txBody>
          <a:bodyPr>
            <a:noAutofit/>
          </a:bodyPr>
          <a:lstStyle/>
          <a:p>
            <a:r>
              <a:rPr lang="en-US" sz="2500" dirty="0" smtClean="0"/>
              <a:t>~\cookbooks\workstation\test\integration\default\</a:t>
            </a:r>
            <a:r>
              <a:rPr lang="en-US" sz="2500" dirty="0" err="1" smtClean="0"/>
              <a:t>inspec</a:t>
            </a:r>
            <a:r>
              <a:rPr lang="en-US" sz="2500" dirty="0"/>
              <a:t>\</a:t>
            </a:r>
            <a:r>
              <a:rPr lang="en-US" sz="2500" dirty="0" err="1" smtClean="0"/>
              <a:t>default_spec.rb</a:t>
            </a:r>
            <a:endParaRPr lang="en-US" sz="2500" dirty="0"/>
          </a:p>
        </p:txBody>
      </p:sp>
      <p:sp>
        <p:nvSpPr>
          <p:cNvPr id="8" name="Text Placeholder 7"/>
          <p:cNvSpPr>
            <a:spLocks noGrp="1"/>
          </p:cNvSpPr>
          <p:nvPr>
            <p:ph type="body" sz="quarter" idx="13"/>
          </p:nvPr>
        </p:nvSpPr>
        <p:spPr>
          <a:xfrm>
            <a:off x="1135042" y="2163179"/>
            <a:ext cx="14404273" cy="2335669"/>
          </a:xfrm>
        </p:spPr>
        <p:txBody>
          <a:bodyPr/>
          <a:lstStyle/>
          <a:p>
            <a:endParaRPr lang="en-US" dirty="0"/>
          </a:p>
        </p:txBody>
      </p:sp>
      <p:sp>
        <p:nvSpPr>
          <p:cNvPr id="4" name="Footer Placeholder 3"/>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53</a:t>
            </a:fld>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Tree>
    <p:extLst>
      <p:ext uri="{BB962C8B-B14F-4D97-AF65-F5344CB8AC3E}">
        <p14:creationId xmlns:p14="http://schemas.microsoft.com/office/powerpoint/2010/main" val="1485237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First Test</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W</a:t>
            </a:r>
            <a:r>
              <a:rPr lang="en-US" dirty="0" smtClean="0"/>
              <a:t>rite a test that asserts that we have disabled UAC when the "workstation" cookbook's default recipe is applied</a:t>
            </a:r>
          </a:p>
          <a:p>
            <a:pPr marL="380990" indent="-380990">
              <a:buFont typeface="Wingdings" charset="2"/>
              <a:buChar char="q"/>
            </a:pPr>
            <a:r>
              <a:rPr lang="en-US" dirty="0" smtClean="0"/>
              <a:t>Execute the test that we have written</a:t>
            </a:r>
            <a:endParaRPr lang="en-US" dirty="0"/>
          </a:p>
        </p:txBody>
      </p:sp>
      <p:sp>
        <p:nvSpPr>
          <p:cNvPr id="4" name="Content Placeholder 3"/>
          <p:cNvSpPr>
            <a:spLocks noGrp="1"/>
          </p:cNvSpPr>
          <p:nvPr>
            <p:ph sz="quarter" idx="11"/>
          </p:nvPr>
        </p:nvSpPr>
        <p:spPr/>
        <p:txBody>
          <a:bodyPr>
            <a:normAutofit fontScale="92500"/>
          </a:bodyPr>
          <a:lstStyle/>
          <a:p>
            <a:r>
              <a:rPr lang="en-US" dirty="0" smtClean="0"/>
              <a:t>Converging seems to validate that the recipe runs successfully. But does it assert what actually is installed?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1513259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Verify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40651"/>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verify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Create, converge, and verify one or more </a:t>
            </a:r>
          </a:p>
          <a:p>
            <a:r>
              <a:rPr lang="en-US" sz="3200" b="1" dirty="0">
                <a:latin typeface="Courier New" panose="02070309020205020404" pitchFamily="49" charset="0"/>
                <a:cs typeface="Courier New" panose="02070309020205020404" pitchFamily="49" charset="0"/>
              </a:rPr>
              <a:t>instances.</a:t>
            </a:r>
          </a:p>
          <a:p>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173286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Destroy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destroy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Destroys one or more instances.</a:t>
            </a:r>
          </a:p>
          <a:p>
            <a:endParaRPr lang="en-US" sz="3200" dirty="0">
              <a:latin typeface="Courier New" panose="02070309020205020404" pitchFamily="49" charset="0"/>
              <a:cs typeface="Courier New" panose="02070309020205020404" pitchFamily="49" charset="0"/>
            </a:endParaRPr>
          </a:p>
        </p:txBody>
      </p:sp>
      <p:sp>
        <p:nvSpPr>
          <p:cNvPr id="4" name="Rectangle 3"/>
          <p:cNvSpPr/>
          <p:nvPr/>
        </p:nvSpPr>
        <p:spPr bwMode="auto">
          <a:xfrm>
            <a:off x="3551563" y="5808442"/>
            <a:ext cx="9152876" cy="621567"/>
          </a:xfrm>
          <a:prstGeom prst="rect">
            <a:avLst/>
          </a:prstGeom>
          <a:solidFill>
            <a:srgbClr val="FF000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r>
              <a:rPr lang="en-US" sz="3200" dirty="0">
                <a:gradFill>
                  <a:gsLst>
                    <a:gs pos="0">
                      <a:srgbClr val="FFFFFF"/>
                    </a:gs>
                    <a:gs pos="100000">
                      <a:srgbClr val="FFFFFF"/>
                    </a:gs>
                  </a:gsLst>
                  <a:lin ang="5400000" scaled="0"/>
                </a:gradFill>
                <a:latin typeface="Courier New" panose="02070309020205020404" pitchFamily="49" charset="0"/>
                <a:cs typeface="Courier New" panose="02070309020205020404" pitchFamily="49" charset="0"/>
              </a:rPr>
              <a:t>kitchen destroy</a:t>
            </a:r>
          </a:p>
        </p:txBody>
      </p:sp>
      <p:cxnSp>
        <p:nvCxnSpPr>
          <p:cNvPr id="9" name="Straight Arrow Connector 8"/>
          <p:cNvCxnSpPr/>
          <p:nvPr/>
        </p:nvCxnSpPr>
        <p:spPr>
          <a:xfrm>
            <a:off x="4887248" y="5583387"/>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a:off x="8123545" y="5582970"/>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a:off x="11253100" y="5572254"/>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2044412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32027"/>
            <a:ext cx="9817369" cy="2290867"/>
          </a:xfrm>
          <a:prstGeom prst="rect">
            <a:avLst/>
          </a:prstGeom>
        </p:spPr>
        <p:txBody>
          <a:bodyPr vert="horz" wrap="none" lIns="121920" tIns="121920" rIns="121920" bIns="121920" rtlCol="0">
            <a:normAutofit/>
          </a:bodyPr>
          <a:lstStyle/>
          <a:p>
            <a:r>
              <a:rPr lang="en-US" sz="3000" b="1" dirty="0">
                <a:latin typeface="Courier New" panose="02070309020205020404" pitchFamily="49" charset="0"/>
                <a:cs typeface="Courier New" panose="02070309020205020404" pitchFamily="49" charset="0"/>
              </a:rPr>
              <a:t>$ kitchen test [</a:t>
            </a:r>
            <a:r>
              <a:rPr lang="en-US" sz="3000" b="1" dirty="0" err="1">
                <a:latin typeface="Courier New" panose="02070309020205020404" pitchFamily="49" charset="0"/>
                <a:cs typeface="Courier New" panose="02070309020205020404" pitchFamily="49" charset="0"/>
              </a:rPr>
              <a:t>INSTANCE|REGEXP|all</a:t>
            </a:r>
            <a:r>
              <a:rPr lang="en-US" sz="30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000" b="1" dirty="0">
                <a:latin typeface="Courier New" panose="02070309020205020404" pitchFamily="49" charset="0"/>
                <a:cs typeface="Courier New" panose="02070309020205020404" pitchFamily="49" charset="0"/>
              </a:rPr>
              <a:t>Destroys (for </a:t>
            </a:r>
            <a:r>
              <a:rPr lang="en-US" sz="3000" b="1" dirty="0" err="1">
                <a:latin typeface="Courier New" panose="02070309020205020404" pitchFamily="49" charset="0"/>
                <a:cs typeface="Courier New" panose="02070309020205020404" pitchFamily="49" charset="0"/>
              </a:rPr>
              <a:t>clean-up</a:t>
            </a:r>
            <a:r>
              <a:rPr lang="en-US" sz="3000" b="1" dirty="0">
                <a:latin typeface="Courier New" panose="02070309020205020404" pitchFamily="49" charset="0"/>
                <a:cs typeface="Courier New" panose="02070309020205020404" pitchFamily="49" charset="0"/>
              </a:rPr>
              <a:t>), creates, converges, verifies </a:t>
            </a:r>
          </a:p>
          <a:p>
            <a:r>
              <a:rPr lang="en-US" sz="3000" b="1" dirty="0">
                <a:latin typeface="Courier New" panose="02070309020205020404" pitchFamily="49" charset="0"/>
                <a:cs typeface="Courier New" panose="02070309020205020404" pitchFamily="49" charset="0"/>
              </a:rPr>
              <a:t>and then destroys one or more instances.</a:t>
            </a:r>
          </a:p>
          <a:p>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441953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097217"/>
            <a:ext cx="14423693" cy="6068588"/>
          </a:xfrm>
        </p:spPr>
        <p:txBody>
          <a:bodyPr/>
          <a:lstStyle/>
          <a:p>
            <a:r>
              <a:rPr lang="en-US" sz="2300" dirty="0"/>
              <a:t>-----&gt; Starting Kitchen (v1.4.2)</a:t>
            </a:r>
          </a:p>
          <a:p>
            <a:r>
              <a:rPr lang="en-US" sz="2300" dirty="0" smtClean="0"/>
              <a:t>-----&gt; </a:t>
            </a:r>
            <a:r>
              <a:rPr lang="en-US" sz="2300" dirty="0"/>
              <a:t>Verifying &lt;default-windows-2012r2&gt;...</a:t>
            </a:r>
          </a:p>
          <a:p>
            <a:r>
              <a:rPr lang="en-US" sz="2300" dirty="0"/>
              <a:t>.</a:t>
            </a:r>
          </a:p>
          <a:p>
            <a:endParaRPr lang="en-US" sz="2300" dirty="0"/>
          </a:p>
          <a:p>
            <a:r>
              <a:rPr lang="en-US" sz="2300" dirty="0"/>
              <a:t>Finished in 0.68749 seconds (files took 0.14062 seconds to load)</a:t>
            </a:r>
          </a:p>
          <a:p>
            <a:r>
              <a:rPr lang="en-US" sz="2300" dirty="0"/>
              <a:t>1 example, 0 failures</a:t>
            </a:r>
          </a:p>
          <a:p>
            <a:endParaRPr lang="en-US" sz="2300" dirty="0"/>
          </a:p>
          <a:p>
            <a:r>
              <a:rPr lang="en-US" sz="2300" dirty="0"/>
              <a:t>       Finished verifying &lt;default-windows-2012r2&gt; (0m0.73s).</a:t>
            </a:r>
          </a:p>
          <a:p>
            <a:r>
              <a:rPr lang="en-US" sz="2300" dirty="0"/>
              <a:t>-----&gt; Kitchen is finished. (0m5.22s)</a:t>
            </a:r>
          </a:p>
        </p:txBody>
      </p:sp>
      <p:sp>
        <p:nvSpPr>
          <p:cNvPr id="3" name="Title 2"/>
          <p:cNvSpPr>
            <a:spLocks noGrp="1"/>
          </p:cNvSpPr>
          <p:nvPr>
            <p:ph type="title"/>
          </p:nvPr>
        </p:nvSpPr>
        <p:spPr/>
        <p:txBody>
          <a:bodyPr/>
          <a:lstStyle/>
          <a:p>
            <a:r>
              <a:rPr lang="en-US" dirty="0" smtClean="0"/>
              <a:t>GE: Running the Test</a:t>
            </a:r>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verify</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58</a:t>
            </a:fld>
            <a:endParaRPr lang="en-US" dirty="0"/>
          </a:p>
        </p:txBody>
      </p:sp>
    </p:spTree>
    <p:extLst>
      <p:ext uri="{BB962C8B-B14F-4D97-AF65-F5344CB8AC3E}">
        <p14:creationId xmlns:p14="http://schemas.microsoft.com/office/powerpoint/2010/main" val="2757505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First Test</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W</a:t>
            </a:r>
            <a:r>
              <a:rPr lang="en-US" dirty="0" smtClean="0"/>
              <a:t>rite a test that asserts that we have disabled UAC when the "workstation" cookbook's default recipe is applied</a:t>
            </a:r>
          </a:p>
          <a:p>
            <a:pPr marL="380990" indent="-380990">
              <a:buFont typeface="Wingdings" charset="2"/>
              <a:buChar char="ü"/>
            </a:pPr>
            <a:r>
              <a:rPr lang="en-US" dirty="0" smtClean="0"/>
              <a:t>Execute the test that we have written</a:t>
            </a:r>
            <a:endParaRPr lang="en-US" dirty="0"/>
          </a:p>
        </p:txBody>
      </p:sp>
      <p:sp>
        <p:nvSpPr>
          <p:cNvPr id="4" name="Content Placeholder 3"/>
          <p:cNvSpPr>
            <a:spLocks noGrp="1"/>
          </p:cNvSpPr>
          <p:nvPr>
            <p:ph sz="quarter" idx="11"/>
          </p:nvPr>
        </p:nvSpPr>
        <p:spPr/>
        <p:txBody>
          <a:bodyPr>
            <a:normAutofit fontScale="92500"/>
          </a:bodyPr>
          <a:lstStyle/>
          <a:p>
            <a:r>
              <a:rPr lang="en-US" dirty="0" smtClean="0"/>
              <a:t>Converging seems to validate that the recipe runs successfully. But does it assert what actually is installed?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59</a:t>
            </a:fld>
            <a:endParaRPr lang="en-US" dirty="0"/>
          </a:p>
        </p:txBody>
      </p:sp>
    </p:spTree>
    <p:extLst>
      <p:ext uri="{BB962C8B-B14F-4D97-AF65-F5344CB8AC3E}">
        <p14:creationId xmlns:p14="http://schemas.microsoft.com/office/powerpoint/2010/main" val="961172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We </a:t>
            </a:r>
            <a:r>
              <a:rPr lang="en-US" dirty="0"/>
              <a:t>can start by first mandating that all cookbooks are </a:t>
            </a:r>
            <a:r>
              <a:rPr lang="en-US" dirty="0" smtClean="0"/>
              <a:t>tested</a:t>
            </a:r>
          </a:p>
          <a:p>
            <a:pPr marL="309025" lvl="1"/>
            <a:endParaRPr lang="en-US" dirty="0"/>
          </a:p>
          <a:p>
            <a:pPr marL="309025" lvl="1"/>
            <a:r>
              <a:rPr lang="en-US" dirty="0" smtClean="0"/>
              <a:t>How </a:t>
            </a:r>
            <a:r>
              <a:rPr lang="en-US" dirty="0"/>
              <a:t>often </a:t>
            </a:r>
            <a:r>
              <a:rPr lang="en-US" dirty="0" smtClean="0"/>
              <a:t>should you test </a:t>
            </a:r>
            <a:r>
              <a:rPr lang="en-US" dirty="0"/>
              <a:t>your cookbook</a:t>
            </a:r>
            <a:r>
              <a:rPr lang="en-US" dirty="0" smtClean="0"/>
              <a:t>?</a:t>
            </a:r>
          </a:p>
          <a:p>
            <a:pPr marL="309025" lvl="1"/>
            <a:endParaRPr lang="en-US" dirty="0"/>
          </a:p>
          <a:p>
            <a:pPr marL="309025" lvl="1"/>
            <a:r>
              <a:rPr lang="en-US" dirty="0"/>
              <a:t>How often do you think changes will occur</a:t>
            </a:r>
            <a:r>
              <a:rPr lang="en-US" dirty="0" smtClean="0"/>
              <a:t>?</a:t>
            </a:r>
          </a:p>
          <a:p>
            <a:pPr marL="309025" lvl="1"/>
            <a:endParaRPr lang="en-US" dirty="0"/>
          </a:p>
          <a:p>
            <a:pPr marL="309025" lvl="1"/>
            <a:r>
              <a:rPr lang="en-US" dirty="0"/>
              <a:t>What happens when the rate of cookbook changes exceed the time interval it takes to verify the cookbook?</a:t>
            </a:r>
          </a:p>
          <a:p>
            <a:pPr marL="309025" lvl="1"/>
            <a:endParaRPr lang="en-US" dirty="0" smtClean="0"/>
          </a:p>
          <a:p>
            <a:pPr marL="309025" lvl="1"/>
            <a:endParaRPr lang="en-US" dirty="0"/>
          </a:p>
          <a:p>
            <a:pPr marL="309025" lvl="1"/>
            <a:endParaRPr lang="en-US" dirty="0"/>
          </a:p>
          <a:p>
            <a:pPr marL="309025" lvl="1"/>
            <a:r>
              <a:rPr lang="en-US" dirty="0" smtClean="0"/>
              <a:t> </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95002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~\cookbooks\workstation</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"Added first test for the default recipe"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60</a:t>
            </a:fld>
            <a:endParaRPr lang="en-US" dirty="0"/>
          </a:p>
        </p:txBody>
      </p:sp>
    </p:spTree>
    <p:extLst>
      <p:ext uri="{BB962C8B-B14F-4D97-AF65-F5344CB8AC3E}">
        <p14:creationId xmlns:p14="http://schemas.microsoft.com/office/powerpoint/2010/main" val="2206668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Additional Test</a:t>
            </a:r>
            <a:endParaRPr lang="en-US" dirty="0"/>
          </a:p>
        </p:txBody>
      </p:sp>
      <p:sp>
        <p:nvSpPr>
          <p:cNvPr id="3" name="Subtitle 2"/>
          <p:cNvSpPr>
            <a:spLocks noGrp="1"/>
          </p:cNvSpPr>
          <p:nvPr>
            <p:ph type="subTitle" idx="1"/>
          </p:nvPr>
        </p:nvSpPr>
        <p:spPr>
          <a:xfrm>
            <a:off x="1892594" y="3356058"/>
            <a:ext cx="13410906" cy="4350949"/>
          </a:xfrm>
        </p:spPr>
        <p:txBody>
          <a:bodyPr/>
          <a:lstStyle/>
          <a:p>
            <a:pPr marL="609585" indent="-609585">
              <a:buFont typeface="Wingdings" charset="2"/>
              <a:buChar char="q"/>
            </a:pPr>
            <a:r>
              <a:rPr lang="en-US" sz="2800" dirty="0" smtClean="0"/>
              <a:t>Add tests that validate that the registry </a:t>
            </a:r>
            <a:r>
              <a:rPr lang="en-US" sz="2800" dirty="0"/>
              <a:t>key </a:t>
            </a:r>
            <a:r>
              <a:rPr lang="en-US" sz="2800" dirty="0" smtClean="0"/>
              <a:t>'</a:t>
            </a:r>
            <a:r>
              <a:rPr lang="en-US" sz="2800" dirty="0" err="1" smtClean="0"/>
              <a:t>ConsentPromptBehaviorAdmin</a:t>
            </a:r>
            <a:r>
              <a:rPr lang="en-US" sz="2800" dirty="0" smtClean="0"/>
              <a:t>' has been set to the value to 0.</a:t>
            </a:r>
            <a:endParaRPr lang="en-US" dirty="0" smtClean="0"/>
          </a:p>
          <a:p>
            <a:endParaRPr lang="en-US" dirty="0" smtClean="0"/>
          </a:p>
          <a:p>
            <a:pPr marL="609585" indent="-609585">
              <a:buFont typeface="Wingdings" charset="2"/>
              <a:buChar char="q"/>
            </a:pPr>
            <a:r>
              <a:rPr lang="en-US" sz="2800" dirty="0" smtClean="0">
                <a:latin typeface="+mj-lt"/>
              </a:rPr>
              <a:t>Run </a:t>
            </a:r>
            <a:r>
              <a:rPr lang="en-US" sz="2800" dirty="0">
                <a:latin typeface="+mj-lt"/>
                <a:cs typeface="Courier New" panose="02070309020205020404" pitchFamily="49" charset="0"/>
              </a:rPr>
              <a:t>kitchen </a:t>
            </a:r>
            <a:r>
              <a:rPr lang="en-US" sz="2800" dirty="0" smtClean="0">
                <a:latin typeface="+mj-lt"/>
                <a:cs typeface="Courier New" panose="02070309020205020404" pitchFamily="49" charset="0"/>
              </a:rPr>
              <a:t>verify </a:t>
            </a:r>
            <a:r>
              <a:rPr lang="en-US" sz="2800" dirty="0" smtClean="0">
                <a:latin typeface="+mj-lt"/>
              </a:rPr>
              <a:t>to </a:t>
            </a:r>
            <a:r>
              <a:rPr lang="en-US" sz="2800" dirty="0">
                <a:latin typeface="+mj-lt"/>
              </a:rPr>
              <a:t>validate the test meets the expectations that you </a:t>
            </a:r>
            <a:r>
              <a:rPr lang="en-US" sz="2800" dirty="0" smtClean="0">
                <a:latin typeface="+mj-lt"/>
              </a:rPr>
              <a:t>defined</a:t>
            </a:r>
          </a:p>
          <a:p>
            <a:pPr marL="609585" indent="-609585">
              <a:buFont typeface="Wingdings" charset="2"/>
              <a:buChar char="q"/>
            </a:pPr>
            <a:endParaRPr lang="en-US" sz="2800" dirty="0" smtClean="0"/>
          </a:p>
          <a:p>
            <a:pPr marL="609585" indent="-609585">
              <a:buFont typeface="Wingdings" charset="2"/>
              <a:buChar char="q"/>
            </a:pPr>
            <a:r>
              <a:rPr lang="en-US" sz="2800" dirty="0" smtClean="0"/>
              <a:t>Commit your changes</a:t>
            </a:r>
            <a:endParaRPr lang="en-US" sz="2800" dirty="0"/>
          </a:p>
          <a:p>
            <a:pPr marL="609585" indent="-609585">
              <a:buFont typeface="Wingdings" charset="2"/>
              <a:buChar char="q"/>
            </a:pPr>
            <a:endParaRPr lang="en-US" dirty="0"/>
          </a:p>
        </p:txBody>
      </p:sp>
      <p:sp>
        <p:nvSpPr>
          <p:cNvPr id="4" name="Content Placeholder 3"/>
          <p:cNvSpPr txBox="1">
            <a:spLocks/>
          </p:cNvSpPr>
          <p:nvPr/>
        </p:nvSpPr>
        <p:spPr>
          <a:xfrm>
            <a:off x="289894" y="7698290"/>
            <a:ext cx="15703479" cy="1103171"/>
          </a:xfrm>
          <a:prstGeom prst="rect">
            <a:avLst/>
          </a:prstGeom>
        </p:spPr>
        <p:txBody>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61</a:t>
            </a:fld>
            <a:endParaRPr lang="en-US" dirty="0"/>
          </a:p>
        </p:txBody>
      </p:sp>
    </p:spTree>
    <p:extLst>
      <p:ext uri="{BB962C8B-B14F-4D97-AF65-F5344CB8AC3E}">
        <p14:creationId xmlns:p14="http://schemas.microsoft.com/office/powerpoint/2010/main" val="398108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Replace the Existing Test File</a:t>
            </a:r>
            <a:endParaRPr lang="en-US" dirty="0"/>
          </a:p>
        </p:txBody>
      </p:sp>
      <p:sp>
        <p:nvSpPr>
          <p:cNvPr id="3" name="Content Placeholder 2"/>
          <p:cNvSpPr>
            <a:spLocks noGrp="1"/>
          </p:cNvSpPr>
          <p:nvPr>
            <p:ph sz="quarter" idx="10"/>
          </p:nvPr>
        </p:nvSpPr>
        <p:spPr/>
        <p:txBody>
          <a:bodyPr>
            <a:normAutofit/>
          </a:bodyPr>
          <a:lstStyle/>
          <a:p>
            <a:r>
              <a:rPr lang="en-US" sz="2200" dirty="0" err="1" smtClean="0"/>
              <a:t>system_policies</a:t>
            </a:r>
            <a:r>
              <a:rPr lang="en-US" sz="2200" dirty="0" smtClean="0"/>
              <a:t> = 'HKLM\Software\Microsoft\Windows\</a:t>
            </a:r>
            <a:r>
              <a:rPr lang="en-US" sz="2200" dirty="0" err="1" smtClean="0"/>
              <a:t>CurrentVersion</a:t>
            </a:r>
            <a:r>
              <a:rPr lang="en-US" sz="2200" dirty="0" smtClean="0"/>
              <a:t>\Policies\System'</a:t>
            </a:r>
          </a:p>
          <a:p>
            <a:endParaRPr lang="en-US" sz="2200" dirty="0" smtClean="0"/>
          </a:p>
          <a:p>
            <a:r>
              <a:rPr lang="en-US" sz="2200" dirty="0" smtClean="0"/>
              <a:t>describe </a:t>
            </a:r>
            <a:r>
              <a:rPr lang="en-US" sz="2200" dirty="0" err="1" smtClean="0"/>
              <a:t>registry_key</a:t>
            </a:r>
            <a:r>
              <a:rPr lang="en-US" sz="2200" dirty="0" smtClean="0"/>
              <a:t>('System Policies', </a:t>
            </a:r>
            <a:r>
              <a:rPr lang="en-US" sz="2200" dirty="0" err="1" smtClean="0"/>
              <a:t>system_policies</a:t>
            </a:r>
            <a:r>
              <a:rPr lang="en-US" sz="2200" dirty="0" smtClean="0"/>
              <a:t>) do</a:t>
            </a:r>
          </a:p>
          <a:p>
            <a:r>
              <a:rPr lang="en-US" sz="2200" dirty="0" smtClean="0"/>
              <a:t>  its('</a:t>
            </a:r>
            <a:r>
              <a:rPr lang="en-US" sz="2200" dirty="0" err="1" smtClean="0"/>
              <a:t>EnableLUA</a:t>
            </a:r>
            <a:r>
              <a:rPr lang="en-US" sz="2200" dirty="0" smtClean="0"/>
              <a:t>') { should </a:t>
            </a:r>
            <a:r>
              <a:rPr lang="en-US" sz="2200" dirty="0" err="1" smtClean="0"/>
              <a:t>eq</a:t>
            </a:r>
            <a:r>
              <a:rPr lang="en-US" sz="2200" dirty="0" smtClean="0"/>
              <a:t> 0 }</a:t>
            </a:r>
          </a:p>
          <a:p>
            <a:r>
              <a:rPr lang="en-US" sz="2200" dirty="0" smtClean="0"/>
              <a:t>  its</a:t>
            </a:r>
            <a:r>
              <a:rPr lang="en-US" sz="2200" dirty="0"/>
              <a:t>('</a:t>
            </a:r>
            <a:r>
              <a:rPr lang="en-US" sz="2200" dirty="0" err="1"/>
              <a:t>ConsentPromptBehaviorAdmin</a:t>
            </a:r>
            <a:r>
              <a:rPr lang="en-US" sz="2200" dirty="0"/>
              <a:t>') { should </a:t>
            </a:r>
            <a:r>
              <a:rPr lang="en-US" sz="2200" dirty="0" err="1"/>
              <a:t>eq</a:t>
            </a:r>
            <a:r>
              <a:rPr lang="en-US" sz="2200" dirty="0"/>
              <a:t> 0 </a:t>
            </a:r>
            <a:r>
              <a:rPr lang="en-US" sz="2200" dirty="0" smtClean="0"/>
              <a:t>}</a:t>
            </a:r>
          </a:p>
          <a:p>
            <a:r>
              <a:rPr lang="en-US" sz="2200" dirty="0" smtClean="0"/>
              <a:t>end</a:t>
            </a:r>
          </a:p>
          <a:p>
            <a:endParaRPr lang="en-US" sz="2200" dirty="0"/>
          </a:p>
        </p:txBody>
      </p:sp>
      <p:sp>
        <p:nvSpPr>
          <p:cNvPr id="15" name="Text Placeholder 14"/>
          <p:cNvSpPr>
            <a:spLocks noGrp="1"/>
          </p:cNvSpPr>
          <p:nvPr>
            <p:ph type="body" sz="quarter" idx="11"/>
          </p:nvPr>
        </p:nvSpPr>
        <p:spPr/>
        <p:txBody>
          <a:bodyPr>
            <a:noAutofit/>
          </a:bodyPr>
          <a:lstStyle/>
          <a:p>
            <a:r>
              <a:rPr lang="en-US" sz="2500" dirty="0" smtClean="0"/>
              <a:t>~\cookbooks\workstation\test\integration\default\</a:t>
            </a:r>
            <a:r>
              <a:rPr lang="en-US" sz="2500" dirty="0" err="1" smtClean="0"/>
              <a:t>inspec</a:t>
            </a:r>
            <a:r>
              <a:rPr lang="en-US" sz="2500" dirty="0"/>
              <a:t>\</a:t>
            </a:r>
            <a:r>
              <a:rPr lang="en-US" sz="2500" dirty="0" err="1" smtClean="0"/>
              <a:t>default_spec.rb</a:t>
            </a:r>
            <a:endParaRPr lang="en-US" sz="2500" dirty="0"/>
          </a:p>
        </p:txBody>
      </p:sp>
      <p:sp>
        <p:nvSpPr>
          <p:cNvPr id="8" name="Text Placeholder 7"/>
          <p:cNvSpPr>
            <a:spLocks noGrp="1"/>
          </p:cNvSpPr>
          <p:nvPr>
            <p:ph type="body" sz="quarter" idx="13"/>
          </p:nvPr>
        </p:nvSpPr>
        <p:spPr>
          <a:xfrm>
            <a:off x="1135042" y="3835400"/>
            <a:ext cx="14404273" cy="508000"/>
          </a:xfrm>
        </p:spPr>
        <p:txBody>
          <a:bodyPr/>
          <a:lstStyle/>
          <a:p>
            <a:endParaRPr lang="en-US" dirty="0"/>
          </a:p>
        </p:txBody>
      </p:sp>
      <p:sp>
        <p:nvSpPr>
          <p:cNvPr id="4" name="Footer Placeholder 3"/>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62</a:t>
            </a:fld>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Tree>
    <p:extLst>
      <p:ext uri="{BB962C8B-B14F-4D97-AF65-F5344CB8AC3E}">
        <p14:creationId xmlns:p14="http://schemas.microsoft.com/office/powerpoint/2010/main" val="972802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097217"/>
            <a:ext cx="14423693" cy="6068588"/>
          </a:xfrm>
        </p:spPr>
        <p:txBody>
          <a:bodyPr/>
          <a:lstStyle/>
          <a:p>
            <a:r>
              <a:rPr lang="en-US" sz="2300" dirty="0"/>
              <a:t>-----&gt; Starting Kitchen (v1.4.2)</a:t>
            </a:r>
          </a:p>
          <a:p>
            <a:r>
              <a:rPr lang="en-US" sz="2300" dirty="0" smtClean="0"/>
              <a:t>-----&gt; </a:t>
            </a:r>
            <a:r>
              <a:rPr lang="en-US" sz="2300" dirty="0"/>
              <a:t>Verifying &lt;default-windows-2012r2&gt;...</a:t>
            </a:r>
          </a:p>
          <a:p>
            <a:r>
              <a:rPr lang="en-US" sz="2300" dirty="0"/>
              <a:t>.</a:t>
            </a:r>
          </a:p>
          <a:p>
            <a:endParaRPr lang="en-US" sz="2300" dirty="0"/>
          </a:p>
          <a:p>
            <a:r>
              <a:rPr lang="en-US" sz="2300" dirty="0"/>
              <a:t>Finished in 0.68749 seconds (files took 0.14062 seconds to load)</a:t>
            </a:r>
          </a:p>
          <a:p>
            <a:r>
              <a:rPr lang="en-US" sz="2300" dirty="0"/>
              <a:t>2</a:t>
            </a:r>
            <a:r>
              <a:rPr lang="en-US" sz="2300" dirty="0" smtClean="0"/>
              <a:t> </a:t>
            </a:r>
            <a:r>
              <a:rPr lang="en-US" sz="2300" dirty="0"/>
              <a:t>example, 0 failures</a:t>
            </a:r>
          </a:p>
          <a:p>
            <a:endParaRPr lang="en-US" sz="2300" dirty="0"/>
          </a:p>
          <a:p>
            <a:r>
              <a:rPr lang="en-US" sz="2300" dirty="0"/>
              <a:t>       Finished verifying &lt;default-windows-2012r2&gt; (0m0.73s).</a:t>
            </a:r>
          </a:p>
          <a:p>
            <a:r>
              <a:rPr lang="en-US" sz="2300" dirty="0"/>
              <a:t>-----&gt; Kitchen is finished. (0m5.22s)</a:t>
            </a:r>
          </a:p>
        </p:txBody>
      </p:sp>
      <p:sp>
        <p:nvSpPr>
          <p:cNvPr id="3" name="Title 2"/>
          <p:cNvSpPr>
            <a:spLocks noGrp="1"/>
          </p:cNvSpPr>
          <p:nvPr>
            <p:ph type="title"/>
          </p:nvPr>
        </p:nvSpPr>
        <p:spPr/>
        <p:txBody>
          <a:bodyPr/>
          <a:lstStyle/>
          <a:p>
            <a:r>
              <a:rPr lang="en-US" dirty="0" smtClean="0"/>
              <a:t>GE: Running the Test</a:t>
            </a:r>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verify</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63</a:t>
            </a:fld>
            <a:endParaRPr lang="en-US" dirty="0"/>
          </a:p>
        </p:txBody>
      </p:sp>
    </p:spTree>
    <p:extLst>
      <p:ext uri="{BB962C8B-B14F-4D97-AF65-F5344CB8AC3E}">
        <p14:creationId xmlns:p14="http://schemas.microsoft.com/office/powerpoint/2010/main" val="1961947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~\cookbooks\workstation</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git commit -m "Added second test for the default recipe"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64</a:t>
            </a:fld>
            <a:endParaRPr lang="en-US" dirty="0"/>
          </a:p>
        </p:txBody>
      </p:sp>
    </p:spTree>
    <p:extLst>
      <p:ext uri="{BB962C8B-B14F-4D97-AF65-F5344CB8AC3E}">
        <p14:creationId xmlns:p14="http://schemas.microsoft.com/office/powerpoint/2010/main" val="147095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Additional Test</a:t>
            </a:r>
            <a:endParaRPr lang="en-US" dirty="0"/>
          </a:p>
        </p:txBody>
      </p:sp>
      <p:sp>
        <p:nvSpPr>
          <p:cNvPr id="3" name="Subtitle 2"/>
          <p:cNvSpPr>
            <a:spLocks noGrp="1"/>
          </p:cNvSpPr>
          <p:nvPr>
            <p:ph type="subTitle" idx="1"/>
          </p:nvPr>
        </p:nvSpPr>
        <p:spPr>
          <a:xfrm>
            <a:off x="1892594" y="3356058"/>
            <a:ext cx="13410906" cy="4350949"/>
          </a:xfrm>
        </p:spPr>
        <p:txBody>
          <a:bodyPr/>
          <a:lstStyle/>
          <a:p>
            <a:pPr marL="609585" indent="-609585">
              <a:buFont typeface="Wingdings" charset="2"/>
              <a:buChar char="ü"/>
            </a:pPr>
            <a:r>
              <a:rPr lang="en-US" sz="2800" dirty="0" smtClean="0"/>
              <a:t>Add tests that validate that the registry </a:t>
            </a:r>
            <a:r>
              <a:rPr lang="en-US" sz="2800" dirty="0"/>
              <a:t>key </a:t>
            </a:r>
            <a:r>
              <a:rPr lang="en-US" sz="2800" dirty="0" smtClean="0"/>
              <a:t>'</a:t>
            </a:r>
            <a:r>
              <a:rPr lang="en-US" sz="2800" dirty="0" err="1" smtClean="0"/>
              <a:t>ConsentPromptBehaviorAdmin</a:t>
            </a:r>
            <a:r>
              <a:rPr lang="en-US" sz="2800" dirty="0" smtClean="0"/>
              <a:t>' has been set to the value to 0.</a:t>
            </a:r>
            <a:endParaRPr lang="en-US" dirty="0" smtClean="0"/>
          </a:p>
          <a:p>
            <a:pPr marL="571500" indent="-571500">
              <a:buFont typeface="Wingdings" charset="2"/>
              <a:buChar char="ü"/>
            </a:pPr>
            <a:endParaRPr lang="en-US" dirty="0" smtClean="0"/>
          </a:p>
          <a:p>
            <a:pPr marL="609585" indent="-609585">
              <a:buFont typeface="Wingdings" charset="2"/>
              <a:buChar char="ü"/>
            </a:pPr>
            <a:r>
              <a:rPr lang="en-US" sz="2800" dirty="0" smtClean="0">
                <a:latin typeface="+mj-lt"/>
              </a:rPr>
              <a:t>Run </a:t>
            </a:r>
            <a:r>
              <a:rPr lang="en-US" sz="2800" dirty="0">
                <a:latin typeface="+mj-lt"/>
                <a:cs typeface="Courier New" panose="02070309020205020404" pitchFamily="49" charset="0"/>
              </a:rPr>
              <a:t>kitchen </a:t>
            </a:r>
            <a:r>
              <a:rPr lang="en-US" sz="2800" dirty="0" smtClean="0">
                <a:latin typeface="+mj-lt"/>
                <a:cs typeface="Courier New" panose="02070309020205020404" pitchFamily="49" charset="0"/>
              </a:rPr>
              <a:t>verify </a:t>
            </a:r>
            <a:r>
              <a:rPr lang="en-US" sz="2800" dirty="0" smtClean="0">
                <a:latin typeface="+mj-lt"/>
              </a:rPr>
              <a:t>to </a:t>
            </a:r>
            <a:r>
              <a:rPr lang="en-US" sz="2800" dirty="0">
                <a:latin typeface="+mj-lt"/>
              </a:rPr>
              <a:t>validate the test meets the expectations that you </a:t>
            </a:r>
            <a:r>
              <a:rPr lang="en-US" sz="2800" dirty="0" smtClean="0">
                <a:latin typeface="+mj-lt"/>
              </a:rPr>
              <a:t>defined</a:t>
            </a:r>
          </a:p>
          <a:p>
            <a:pPr marL="609585" indent="-609585">
              <a:buFont typeface="Wingdings" charset="2"/>
              <a:buChar char="ü"/>
            </a:pPr>
            <a:endParaRPr lang="en-US" sz="2800" dirty="0" smtClean="0"/>
          </a:p>
          <a:p>
            <a:pPr marL="609585" indent="-609585">
              <a:buFont typeface="Wingdings" charset="2"/>
              <a:buChar char="ü"/>
            </a:pPr>
            <a:r>
              <a:rPr lang="en-US" sz="2800" dirty="0" smtClean="0"/>
              <a:t>Commit your changes</a:t>
            </a:r>
            <a:endParaRPr lang="en-US" sz="2800" dirty="0"/>
          </a:p>
          <a:p>
            <a:pPr marL="609585" indent="-609585">
              <a:buFont typeface="Wingdings" charset="2"/>
              <a:buChar char="ü"/>
            </a:pPr>
            <a:endParaRPr lang="en-US" dirty="0"/>
          </a:p>
        </p:txBody>
      </p:sp>
      <p:sp>
        <p:nvSpPr>
          <p:cNvPr id="4" name="Content Placeholder 3"/>
          <p:cNvSpPr txBox="1">
            <a:spLocks/>
          </p:cNvSpPr>
          <p:nvPr/>
        </p:nvSpPr>
        <p:spPr>
          <a:xfrm>
            <a:off x="289894" y="7698290"/>
            <a:ext cx="15703479" cy="1103171"/>
          </a:xfrm>
          <a:prstGeom prst="rect">
            <a:avLst/>
          </a:prstGeom>
        </p:spPr>
        <p:txBody>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65</a:t>
            </a:fld>
            <a:endParaRPr lang="en-US" dirty="0"/>
          </a:p>
        </p:txBody>
      </p:sp>
    </p:spTree>
    <p:extLst>
      <p:ext uri="{BB962C8B-B14F-4D97-AF65-F5344CB8AC3E}">
        <p14:creationId xmlns:p14="http://schemas.microsoft.com/office/powerpoint/2010/main" val="1759036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66</a:t>
            </a:fld>
            <a:endParaRPr lang="en-US" dirty="0"/>
          </a:p>
        </p:txBody>
      </p:sp>
    </p:spTree>
    <p:extLst>
      <p:ext uri="{BB962C8B-B14F-4D97-AF65-F5344CB8AC3E}">
        <p14:creationId xmlns:p14="http://schemas.microsoft.com/office/powerpoint/2010/main" val="178265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Our Webserver</a:t>
            </a:r>
            <a:endParaRPr lang="en-US" dirty="0"/>
          </a:p>
        </p:txBody>
      </p:sp>
      <p:sp>
        <p:nvSpPr>
          <p:cNvPr id="4" name="Text Placeholder 3"/>
          <p:cNvSpPr>
            <a:spLocks noGrp="1"/>
          </p:cNvSpPr>
          <p:nvPr>
            <p:ph type="body" sz="quarter" idx="10"/>
          </p:nvPr>
        </p:nvSpPr>
        <p:spPr/>
        <p:txBody>
          <a:bodyPr/>
          <a:lstStyle/>
          <a:p>
            <a:pPr marL="380990" indent="-380990">
              <a:buFont typeface="Wingdings" charset="2"/>
              <a:buChar char="q"/>
            </a:pPr>
            <a:r>
              <a:rPr lang="en-US" dirty="0" smtClean="0"/>
              <a:t>Discuss and decide what should be tested with the </a:t>
            </a:r>
            <a:r>
              <a:rPr lang="en-US" dirty="0" err="1" smtClean="0"/>
              <a:t>iis</a:t>
            </a:r>
            <a:r>
              <a:rPr lang="en-US" dirty="0" smtClean="0"/>
              <a:t>-demo cookbook</a:t>
            </a:r>
            <a:endParaRPr lang="en-US" dirty="0">
              <a:latin typeface="Courier New" panose="02070309020205020404" pitchFamily="49" charset="0"/>
              <a:cs typeface="Courier New" panose="02070309020205020404" pitchFamily="49" charset="0"/>
            </a:endParaRPr>
          </a:p>
        </p:txBody>
      </p:sp>
      <p:sp>
        <p:nvSpPr>
          <p:cNvPr id="5" name="Content Placeholder 4"/>
          <p:cNvSpPr>
            <a:spLocks noGrp="1"/>
          </p:cNvSpPr>
          <p:nvPr>
            <p:ph sz="quarter" idx="11"/>
          </p:nvPr>
        </p:nvSpPr>
        <p:spPr/>
        <p:txBody>
          <a:bodyPr>
            <a:normAutofit/>
          </a:bodyPr>
          <a:lstStyle/>
          <a:p>
            <a:r>
              <a:rPr lang="en-US" dirty="0" smtClean="0"/>
              <a:t>I would love to know that the webserver is installed and running correctly.</a:t>
            </a:r>
            <a:endParaRPr lang="en-US"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67</a:t>
            </a:fld>
            <a:endParaRPr lang="en-US" dirty="0"/>
          </a:p>
        </p:txBody>
      </p:sp>
    </p:spTree>
    <p:extLst>
      <p:ext uri="{BB962C8B-B14F-4D97-AF65-F5344CB8AC3E}">
        <p14:creationId xmlns:p14="http://schemas.microsoft.com/office/powerpoint/2010/main" val="3375563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are some things we could test to validate our web server has deployed correctly?</a:t>
            </a:r>
          </a:p>
          <a:p>
            <a:endParaRPr lang="en-US" dirty="0"/>
          </a:p>
          <a:p>
            <a:r>
              <a:rPr lang="en-US" dirty="0"/>
              <a:t>What manual tests do we use now to validate a working web server?</a:t>
            </a:r>
          </a:p>
          <a:p>
            <a:endParaRPr lang="en-US" dirty="0" smtClean="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68</a:t>
            </a:fld>
            <a:endParaRPr lang="en-US" dirty="0"/>
          </a:p>
        </p:txBody>
      </p:sp>
    </p:spTree>
    <p:extLst>
      <p:ext uri="{BB962C8B-B14F-4D97-AF65-F5344CB8AC3E}">
        <p14:creationId xmlns:p14="http://schemas.microsoft.com/office/powerpoint/2010/main" val="375769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Our Webserver</a:t>
            </a:r>
            <a:endParaRPr lang="en-US" dirty="0"/>
          </a:p>
        </p:txBody>
      </p:sp>
      <p:sp>
        <p:nvSpPr>
          <p:cNvPr id="4" name="Text Placeholder 3"/>
          <p:cNvSpPr>
            <a:spLocks noGrp="1"/>
          </p:cNvSpPr>
          <p:nvPr>
            <p:ph type="body" sz="quarter" idx="10"/>
          </p:nvPr>
        </p:nvSpPr>
        <p:spPr/>
        <p:txBody>
          <a:bodyPr/>
          <a:lstStyle/>
          <a:p>
            <a:pPr marL="380990" indent="-380990">
              <a:buFont typeface="Wingdings" charset="2"/>
              <a:buChar char="ü"/>
            </a:pPr>
            <a:r>
              <a:rPr lang="en-US" dirty="0" smtClean="0"/>
              <a:t>Discuss and decide what should be tested with the </a:t>
            </a:r>
            <a:r>
              <a:rPr lang="en-US" dirty="0" err="1" smtClean="0"/>
              <a:t>iis</a:t>
            </a:r>
            <a:r>
              <a:rPr lang="en-US" dirty="0" smtClean="0"/>
              <a:t>-demo cookbook</a:t>
            </a:r>
            <a:endParaRPr lang="en-US" dirty="0">
              <a:latin typeface="Courier New" panose="02070309020205020404" pitchFamily="49" charset="0"/>
              <a:cs typeface="Courier New" panose="02070309020205020404" pitchFamily="49" charset="0"/>
            </a:endParaRPr>
          </a:p>
        </p:txBody>
      </p:sp>
      <p:sp>
        <p:nvSpPr>
          <p:cNvPr id="5" name="Content Placeholder 4"/>
          <p:cNvSpPr>
            <a:spLocks noGrp="1"/>
          </p:cNvSpPr>
          <p:nvPr>
            <p:ph sz="quarter" idx="11"/>
          </p:nvPr>
        </p:nvSpPr>
        <p:spPr/>
        <p:txBody>
          <a:bodyPr>
            <a:normAutofit/>
          </a:bodyPr>
          <a:lstStyle/>
          <a:p>
            <a:r>
              <a:rPr lang="en-US" dirty="0" smtClean="0"/>
              <a:t>I would love to know that the webserver is installed and running correctly.</a:t>
            </a:r>
            <a:endParaRPr lang="en-US"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69</a:t>
            </a:fld>
            <a:endParaRPr lang="en-US" dirty="0"/>
          </a:p>
        </p:txBody>
      </p:sp>
    </p:spTree>
    <p:extLst>
      <p:ext uri="{BB962C8B-B14F-4D97-AF65-F5344CB8AC3E}">
        <p14:creationId xmlns:p14="http://schemas.microsoft.com/office/powerpoint/2010/main" val="69948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Code Testing</a:t>
            </a:r>
            <a:endParaRPr lang="en-US" dirty="0"/>
          </a:p>
        </p:txBody>
      </p:sp>
      <p:sp>
        <p:nvSpPr>
          <p:cNvPr id="3" name="Subtitle 2"/>
          <p:cNvSpPr>
            <a:spLocks noGrp="1"/>
          </p:cNvSpPr>
          <p:nvPr>
            <p:ph type="subTitle" idx="1"/>
          </p:nvPr>
        </p:nvSpPr>
        <p:spPr/>
        <p:txBody>
          <a:bodyPr/>
          <a:lstStyle/>
          <a:p>
            <a:r>
              <a:rPr lang="en-US" dirty="0" smtClean="0"/>
              <a:t>An automated way to ensure code accomplishes the intended goal and help the team understand its intent</a:t>
            </a:r>
            <a:endParaRPr lang="en-US" dirty="0"/>
          </a:p>
        </p:txBody>
      </p:sp>
      <p:sp>
        <p:nvSpPr>
          <p:cNvPr id="8" name="Footer Placeholder 7"/>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28451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Testing </a:t>
            </a:r>
            <a:r>
              <a:rPr lang="en-US" dirty="0" err="1" smtClean="0"/>
              <a:t>iis</a:t>
            </a:r>
            <a:r>
              <a:rPr lang="en-US" dirty="0" smtClean="0"/>
              <a:t>-demo</a:t>
            </a:r>
            <a:endParaRPr lang="en-US" dirty="0"/>
          </a:p>
        </p:txBody>
      </p:sp>
      <p:sp>
        <p:nvSpPr>
          <p:cNvPr id="3" name="Subtitle 2"/>
          <p:cNvSpPr>
            <a:spLocks noGrp="1"/>
          </p:cNvSpPr>
          <p:nvPr>
            <p:ph type="subTitle" idx="1"/>
          </p:nvPr>
        </p:nvSpPr>
        <p:spPr>
          <a:xfrm>
            <a:off x="3013753" y="3506117"/>
            <a:ext cx="10974132" cy="3726499"/>
          </a:xfrm>
        </p:spPr>
        <p:txBody>
          <a:bodyPr/>
          <a:lstStyle/>
          <a:p>
            <a:pPr marL="609585" indent="-609585">
              <a:buFont typeface="Wingdings" charset="2"/>
              <a:buChar char="q"/>
            </a:pPr>
            <a:r>
              <a:rPr lang="en-US" sz="2800" dirty="0"/>
              <a:t>Create a test file for the </a:t>
            </a:r>
            <a:r>
              <a:rPr lang="en-US" sz="2800" dirty="0" smtClean="0"/>
              <a:t>"</a:t>
            </a:r>
            <a:r>
              <a:rPr lang="en-US" sz="2800" dirty="0" err="1" smtClean="0"/>
              <a:t>iis</a:t>
            </a:r>
            <a:r>
              <a:rPr lang="en-US" sz="2800" dirty="0" smtClean="0"/>
              <a:t>-demo" </a:t>
            </a:r>
            <a:r>
              <a:rPr lang="en-US" sz="2800" dirty="0"/>
              <a:t>cookbook's default recipe</a:t>
            </a:r>
          </a:p>
          <a:p>
            <a:pPr marL="609585" indent="-609585">
              <a:buFont typeface="Wingdings" charset="2"/>
              <a:buChar char="q"/>
            </a:pPr>
            <a:endParaRPr lang="en-US" sz="2800" dirty="0" smtClean="0"/>
          </a:p>
          <a:p>
            <a:pPr marL="609585" indent="-609585">
              <a:buFont typeface="Wingdings" charset="2"/>
              <a:buChar char="q"/>
            </a:pPr>
            <a:r>
              <a:rPr lang="en-US" sz="2800" dirty="0" smtClean="0"/>
              <a:t>Add </a:t>
            </a:r>
            <a:r>
              <a:rPr lang="en-US" sz="2800" dirty="0"/>
              <a:t>tests that validate a working </a:t>
            </a:r>
            <a:r>
              <a:rPr lang="en-US" sz="2800" dirty="0" smtClean="0"/>
              <a:t>web server</a:t>
            </a:r>
            <a:endParaRPr lang="en-US" sz="2800" dirty="0"/>
          </a:p>
          <a:p>
            <a:pPr marL="609585" indent="-609585">
              <a:buFont typeface="Wingdings" charset="2"/>
              <a:buChar char="q"/>
            </a:pPr>
            <a:endParaRPr lang="en-US" sz="2800" dirty="0" smtClean="0"/>
          </a:p>
          <a:p>
            <a:pPr marL="609585" indent="-609585">
              <a:buFont typeface="Wingdings" charset="2"/>
              <a:buChar char="q"/>
            </a:pPr>
            <a:endParaRPr lang="en-US" sz="2800" dirty="0" smtClean="0"/>
          </a:p>
          <a:p>
            <a:pPr marL="609585" indent="-609585">
              <a:buFont typeface="Wingdings" charset="2"/>
              <a:buChar char="q"/>
            </a:pPr>
            <a:endParaRPr lang="en-US" sz="2800" dirty="0"/>
          </a:p>
          <a:p>
            <a:pPr marL="609585" indent="-609585">
              <a:buFont typeface="Wingdings" charset="2"/>
              <a:buChar char="q"/>
            </a:pPr>
            <a:r>
              <a:rPr lang="en-US" sz="2800" dirty="0" smtClean="0">
                <a:latin typeface="+mj-lt"/>
              </a:rPr>
              <a:t>Run </a:t>
            </a:r>
            <a:r>
              <a:rPr lang="en-US" sz="2800" dirty="0">
                <a:latin typeface="+mj-lt"/>
                <a:cs typeface="Courier New" panose="02070309020205020404" pitchFamily="49" charset="0"/>
              </a:rPr>
              <a:t>kitchen </a:t>
            </a:r>
            <a:r>
              <a:rPr lang="en-US" sz="2800" dirty="0" smtClean="0">
                <a:latin typeface="+mj-lt"/>
                <a:cs typeface="Courier New" panose="02070309020205020404" pitchFamily="49" charset="0"/>
              </a:rPr>
              <a:t>verify</a:t>
            </a:r>
          </a:p>
          <a:p>
            <a:pPr marL="609585" indent="-609585">
              <a:buFont typeface="Wingdings" charset="2"/>
              <a:buChar char="q"/>
            </a:pPr>
            <a:endParaRPr lang="en-US" sz="2800" dirty="0" smtClean="0"/>
          </a:p>
          <a:p>
            <a:pPr marL="609585" indent="-609585">
              <a:buFont typeface="Wingdings" charset="2"/>
              <a:buChar char="q"/>
            </a:pPr>
            <a:r>
              <a:rPr lang="en-US" sz="2800" dirty="0" smtClean="0"/>
              <a:t>Commit your changes</a:t>
            </a:r>
            <a:endParaRPr lang="en-US" sz="2800" dirty="0">
              <a:latin typeface="Courier New" panose="02070309020205020404" pitchFamily="49" charset="0"/>
              <a:cs typeface="Courier New" panose="02070309020205020404" pitchFamily="49" charset="0"/>
            </a:endParaRPr>
          </a:p>
        </p:txBody>
      </p:sp>
      <p:sp>
        <p:nvSpPr>
          <p:cNvPr id="4" name="Content Placeholder 3"/>
          <p:cNvSpPr txBox="1">
            <a:spLocks/>
          </p:cNvSpPr>
          <p:nvPr/>
        </p:nvSpPr>
        <p:spPr>
          <a:xfrm>
            <a:off x="3696719" y="4867241"/>
            <a:ext cx="8005313" cy="1103169"/>
          </a:xfrm>
          <a:prstGeom prst="rect">
            <a:avLst/>
          </a:prstGeom>
        </p:spPr>
        <p:txBody>
          <a:bodyPr anchor="ct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hlinkClick r:id="rId3"/>
              </a:rPr>
              <a:t>https://</a:t>
            </a:r>
            <a:r>
              <a:rPr lang="en-US" sz="2400" dirty="0" smtClean="0">
                <a:hlinkClick r:id="rId3"/>
              </a:rPr>
              <a:t>docs.chef.io/inspec_reference.html#port</a:t>
            </a:r>
            <a:endParaRPr lang="en-US" sz="2400" dirty="0" smtClean="0"/>
          </a:p>
          <a:p>
            <a:r>
              <a:rPr lang="en-US" sz="2400" dirty="0">
                <a:hlinkClick r:id="rId4"/>
              </a:rPr>
              <a:t>https://</a:t>
            </a:r>
            <a:r>
              <a:rPr lang="en-US" sz="2400" dirty="0" smtClean="0">
                <a:hlinkClick r:id="rId4"/>
              </a:rPr>
              <a:t>docs.chef.io/inspec_reference.html#command</a:t>
            </a:r>
            <a:endParaRPr lang="en-US" sz="2400" dirty="0" smtClean="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70</a:t>
            </a:fld>
            <a:endParaRPr lang="en-US" dirty="0"/>
          </a:p>
        </p:txBody>
      </p:sp>
    </p:spTree>
    <p:extLst>
      <p:ext uri="{BB962C8B-B14F-4D97-AF65-F5344CB8AC3E}">
        <p14:creationId xmlns:p14="http://schemas.microsoft.com/office/powerpoint/2010/main" val="101339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Lab: Change in the '</a:t>
            </a:r>
            <a:r>
              <a:rPr lang="en-US" dirty="0" err="1" smtClean="0"/>
              <a:t>iis</a:t>
            </a:r>
            <a:r>
              <a:rPr lang="en-US" dirty="0" smtClean="0"/>
              <a:t>-demo' Cookbook </a:t>
            </a:r>
            <a:r>
              <a:rPr lang="en-US" dirty="0" err="1" smtClean="0"/>
              <a:t>Dir</a:t>
            </a:r>
            <a:endParaRPr lang="en-US" dirty="0"/>
          </a:p>
        </p:txBody>
      </p:sp>
      <p:sp>
        <p:nvSpPr>
          <p:cNvPr id="4" name="Text Placeholder 3"/>
          <p:cNvSpPr>
            <a:spLocks noGrp="1"/>
          </p:cNvSpPr>
          <p:nvPr>
            <p:ph type="body" sz="quarter" idx="11"/>
          </p:nvPr>
        </p:nvSpPr>
        <p:spPr>
          <a:xfrm>
            <a:off x="1121104" y="1337149"/>
            <a:ext cx="14422528" cy="2077564"/>
          </a:xfrm>
        </p:spPr>
        <p:txBody>
          <a:bodyPr anchor="t"/>
          <a:lstStyle/>
          <a:p>
            <a:r>
              <a:rPr lang="en-US" dirty="0" smtClean="0"/>
              <a:t>$ cd ~\cookbooks\</a:t>
            </a:r>
            <a:r>
              <a:rPr lang="en-US" dirty="0" err="1" smtClean="0"/>
              <a:t>iis</a:t>
            </a:r>
            <a:r>
              <a:rPr lang="en-US" dirty="0" smtClean="0"/>
              <a:t>-demo</a:t>
            </a:r>
          </a:p>
          <a:p>
            <a:r>
              <a:rPr lang="en-US" dirty="0"/>
              <a:t>$ mv test\integration\default\</a:t>
            </a:r>
            <a:r>
              <a:rPr lang="en-US" dirty="0" err="1"/>
              <a:t>serverspec</a:t>
            </a:r>
            <a:r>
              <a:rPr lang="en-US" dirty="0"/>
              <a:t> test\integration\default\</a:t>
            </a:r>
            <a:r>
              <a:rPr lang="en-US" dirty="0" err="1"/>
              <a:t>inspec</a:t>
            </a:r>
            <a:endParaRPr lang="en-US" dirty="0"/>
          </a:p>
          <a:p>
            <a:r>
              <a:rPr lang="en-US" dirty="0" smtClean="0"/>
              <a:t> </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71</a:t>
            </a:fld>
            <a:endParaRPr lang="en-US" dirty="0"/>
          </a:p>
        </p:txBody>
      </p:sp>
    </p:spTree>
    <p:extLst>
      <p:ext uri="{BB962C8B-B14F-4D97-AF65-F5344CB8AC3E}">
        <p14:creationId xmlns:p14="http://schemas.microsoft.com/office/powerpoint/2010/main" val="183423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Lab: What Does the Webserver </a:t>
            </a:r>
            <a:r>
              <a:rPr lang="en-US" dirty="0"/>
              <a:t>S</a:t>
            </a:r>
            <a:r>
              <a:rPr lang="en-US" dirty="0" smtClean="0"/>
              <a:t>ay?</a:t>
            </a:r>
            <a:endParaRPr lang="en-US" dirty="0"/>
          </a:p>
        </p:txBody>
      </p:sp>
      <p:sp>
        <p:nvSpPr>
          <p:cNvPr id="3" name="Content Placeholder 2"/>
          <p:cNvSpPr>
            <a:spLocks noGrp="1"/>
          </p:cNvSpPr>
          <p:nvPr>
            <p:ph sz="quarter" idx="10"/>
          </p:nvPr>
        </p:nvSpPr>
        <p:spPr>
          <a:xfrm>
            <a:off x="1121104" y="2113747"/>
            <a:ext cx="9177813" cy="6014253"/>
          </a:xfrm>
        </p:spPr>
        <p:txBody>
          <a:bodyPr>
            <a:noAutofit/>
          </a:bodyPr>
          <a:lstStyle/>
          <a:p>
            <a:r>
              <a:rPr lang="en-US" sz="2400" dirty="0" smtClean="0"/>
              <a:t>describe port(80) do</a:t>
            </a:r>
          </a:p>
          <a:p>
            <a:r>
              <a:rPr lang="en-US" sz="2400" dirty="0" smtClean="0"/>
              <a:t>  it { should </a:t>
            </a:r>
            <a:r>
              <a:rPr lang="en-US" sz="2400" dirty="0" err="1" smtClean="0"/>
              <a:t>be_listening</a:t>
            </a:r>
            <a:r>
              <a:rPr lang="en-US" sz="2400" dirty="0" smtClean="0"/>
              <a:t> }</a:t>
            </a:r>
          </a:p>
          <a:p>
            <a:r>
              <a:rPr lang="en-US" sz="2400" dirty="0" smtClean="0"/>
              <a:t>end</a:t>
            </a:r>
          </a:p>
          <a:p>
            <a:endParaRPr lang="en-US" sz="2400" dirty="0" smtClean="0"/>
          </a:p>
          <a:p>
            <a:r>
              <a:rPr lang="en-US" sz="2400" dirty="0" smtClean="0"/>
              <a:t>describe command(</a:t>
            </a:r>
            <a:r>
              <a:rPr lang="uk-UA" sz="2400" dirty="0" smtClean="0"/>
              <a:t>'</a:t>
            </a:r>
            <a:r>
              <a:rPr lang="en-US" sz="2400" dirty="0" smtClean="0"/>
              <a:t>curl http://</a:t>
            </a:r>
            <a:r>
              <a:rPr lang="en-US" sz="2400" dirty="0" err="1" smtClean="0"/>
              <a:t>localhost</a:t>
            </a:r>
            <a:r>
              <a:rPr lang="uk-UA" sz="2400" dirty="0" smtClean="0"/>
              <a:t>'</a:t>
            </a:r>
            <a:r>
              <a:rPr lang="en-US" sz="2400" dirty="0" smtClean="0"/>
              <a:t>) do</a:t>
            </a:r>
          </a:p>
          <a:p>
            <a:r>
              <a:rPr lang="en-US" sz="2400" dirty="0" smtClean="0"/>
              <a:t>  its(:</a:t>
            </a:r>
            <a:r>
              <a:rPr lang="en-US" sz="2400" dirty="0" err="1" smtClean="0"/>
              <a:t>stdout</a:t>
            </a:r>
            <a:r>
              <a:rPr lang="en-US" sz="2400" dirty="0" smtClean="0"/>
              <a:t>) { should match /Hello, world!/ }</a:t>
            </a:r>
          </a:p>
          <a:p>
            <a:r>
              <a:rPr lang="en-US" sz="2400" dirty="0" smtClean="0"/>
              <a:t>end</a:t>
            </a:r>
          </a:p>
        </p:txBody>
      </p:sp>
      <p:sp>
        <p:nvSpPr>
          <p:cNvPr id="15" name="Text Placeholder 14"/>
          <p:cNvSpPr>
            <a:spLocks noGrp="1"/>
          </p:cNvSpPr>
          <p:nvPr>
            <p:ph type="body" sz="quarter" idx="11"/>
          </p:nvPr>
        </p:nvSpPr>
        <p:spPr/>
        <p:txBody>
          <a:bodyPr anchor="ctr">
            <a:normAutofit/>
          </a:bodyPr>
          <a:lstStyle/>
          <a:p>
            <a:r>
              <a:rPr lang="en-US" sz="2500" dirty="0"/>
              <a:t>~\</a:t>
            </a:r>
            <a:r>
              <a:rPr lang="en-US" sz="2500" dirty="0" smtClean="0"/>
              <a:t>cookbooks\</a:t>
            </a:r>
            <a:r>
              <a:rPr lang="en-US" sz="2500" dirty="0" err="1" smtClean="0"/>
              <a:t>iis</a:t>
            </a:r>
            <a:r>
              <a:rPr lang="en-US" sz="2500" dirty="0" smtClean="0"/>
              <a:t>-demo\test\integration\default\</a:t>
            </a:r>
            <a:r>
              <a:rPr lang="en-US" sz="2500" dirty="0" err="1" smtClean="0"/>
              <a:t>inspec</a:t>
            </a:r>
            <a:r>
              <a:rPr lang="en-US" sz="2500" dirty="0" smtClean="0"/>
              <a:t>\</a:t>
            </a:r>
            <a:r>
              <a:rPr lang="en-US" sz="2500" dirty="0" err="1" smtClean="0"/>
              <a:t>default_spec.rb</a:t>
            </a:r>
            <a:endParaRPr lang="en-US" sz="2500" dirty="0"/>
          </a:p>
        </p:txBody>
      </p:sp>
      <p:sp>
        <p:nvSpPr>
          <p:cNvPr id="16" name="Content Placeholder 15"/>
          <p:cNvSpPr>
            <a:spLocks noGrp="1"/>
          </p:cNvSpPr>
          <p:nvPr>
            <p:ph sz="quarter" idx="12"/>
          </p:nvPr>
        </p:nvSpPr>
        <p:spPr>
          <a:xfrm>
            <a:off x="10519806" y="2113749"/>
            <a:ext cx="5024994" cy="5919170"/>
          </a:xfrm>
        </p:spPr>
        <p:txBody>
          <a:bodyPr/>
          <a:lstStyle/>
          <a:p>
            <a:r>
              <a:rPr lang="en-US" dirty="0" smtClean="0"/>
              <a:t>Port 80 should be listening.</a:t>
            </a:r>
          </a:p>
          <a:p>
            <a:endParaRPr lang="en-US" dirty="0" smtClean="0"/>
          </a:p>
          <a:p>
            <a:r>
              <a:rPr lang="en-US" dirty="0" smtClean="0"/>
              <a:t>The standard out from the command </a:t>
            </a:r>
            <a:r>
              <a:rPr lang="uk-UA" dirty="0" smtClean="0"/>
              <a:t>'</a:t>
            </a:r>
            <a:r>
              <a:rPr lang="en-US" dirty="0" smtClean="0"/>
              <a:t>curl http://</a:t>
            </a:r>
            <a:r>
              <a:rPr lang="en-US" dirty="0" err="1" smtClean="0"/>
              <a:t>localhost</a:t>
            </a:r>
            <a:r>
              <a:rPr lang="uk-UA" dirty="0" smtClean="0"/>
              <a:t>'</a:t>
            </a:r>
            <a:r>
              <a:rPr lang="en-US" dirty="0" smtClean="0"/>
              <a:t> should match </a:t>
            </a:r>
            <a:r>
              <a:rPr lang="uk-UA" dirty="0" smtClean="0"/>
              <a:t>'</a:t>
            </a:r>
            <a:r>
              <a:rPr lang="en-US" dirty="0" smtClean="0"/>
              <a:t>Hello, world!</a:t>
            </a:r>
            <a:r>
              <a:rPr lang="uk-UA" dirty="0" smtClean="0"/>
              <a:t>'</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72</a:t>
            </a:fld>
            <a:endParaRPr lang="en-US" dirty="0"/>
          </a:p>
        </p:txBody>
      </p:sp>
    </p:spTree>
    <p:extLst>
      <p:ext uri="{BB962C8B-B14F-4D97-AF65-F5344CB8AC3E}">
        <p14:creationId xmlns:p14="http://schemas.microsoft.com/office/powerpoint/2010/main" val="376447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(v1.4.2)</a:t>
            </a:r>
          </a:p>
          <a:p>
            <a:r>
              <a:rPr lang="en-US" dirty="0" smtClean="0"/>
              <a:t>-----&gt; </a:t>
            </a:r>
            <a:r>
              <a:rPr lang="en-US" dirty="0"/>
              <a:t>Verifying &lt;default-windows-2012r2&gt;...</a:t>
            </a:r>
          </a:p>
          <a:p>
            <a:r>
              <a:rPr lang="en-US" dirty="0"/>
              <a:t>..</a:t>
            </a:r>
          </a:p>
          <a:p>
            <a:endParaRPr lang="en-US" dirty="0"/>
          </a:p>
          <a:p>
            <a:r>
              <a:rPr lang="en-US" dirty="0"/>
              <a:t>Finished in 2.17 seconds (files took 1.41 seconds to load)</a:t>
            </a:r>
          </a:p>
          <a:p>
            <a:r>
              <a:rPr lang="en-US" dirty="0"/>
              <a:t>2 examples, 0 failures</a:t>
            </a:r>
          </a:p>
          <a:p>
            <a:endParaRPr lang="en-US" dirty="0"/>
          </a:p>
          <a:p>
            <a:r>
              <a:rPr lang="en-US" dirty="0"/>
              <a:t>       Finished verifying &lt;default-windows-2012r2&gt; (0m3.49s).</a:t>
            </a:r>
          </a:p>
          <a:p>
            <a:r>
              <a:rPr lang="en-US" dirty="0"/>
              <a:t>-----&gt; Kitchen is finished. (0m8.21s)</a:t>
            </a:r>
          </a:p>
        </p:txBody>
      </p:sp>
      <p:sp>
        <p:nvSpPr>
          <p:cNvPr id="3" name="Title 2"/>
          <p:cNvSpPr>
            <a:spLocks noGrp="1"/>
          </p:cNvSpPr>
          <p:nvPr>
            <p:ph type="title"/>
          </p:nvPr>
        </p:nvSpPr>
        <p:spPr/>
        <p:txBody>
          <a:bodyPr/>
          <a:lstStyle/>
          <a:p>
            <a:r>
              <a:rPr lang="en-US" dirty="0" smtClean="0"/>
              <a:t>Lab: Verify the Webserver is Working</a:t>
            </a:r>
            <a:endParaRPr lang="en-US" dirty="0"/>
          </a:p>
        </p:txBody>
      </p:sp>
      <p:sp>
        <p:nvSpPr>
          <p:cNvPr id="4" name="Text Placeholder 3"/>
          <p:cNvSpPr>
            <a:spLocks noGrp="1"/>
          </p:cNvSpPr>
          <p:nvPr>
            <p:ph type="body" sz="quarter" idx="11"/>
          </p:nvPr>
        </p:nvSpPr>
        <p:spPr/>
        <p:txBody>
          <a:bodyPr/>
          <a:lstStyle/>
          <a:p>
            <a:r>
              <a:rPr lang="en-US" dirty="0" smtClean="0"/>
              <a:t>$ kitchen verify</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73</a:t>
            </a:fld>
            <a:endParaRPr lang="en-US" dirty="0"/>
          </a:p>
        </p:txBody>
      </p:sp>
    </p:spTree>
    <p:extLst>
      <p:ext uri="{BB962C8B-B14F-4D97-AF65-F5344CB8AC3E}">
        <p14:creationId xmlns:p14="http://schemas.microsoft.com/office/powerpoint/2010/main" val="127841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t>
            </a:r>
            <a:r>
              <a:rPr lang="en-US" dirty="0" err="1" smtClean="0">
                <a:latin typeface="+mj-lt"/>
              </a:rPr>
              <a:t>iis</a:t>
            </a:r>
            <a:r>
              <a:rPr lang="en-US" dirty="0" smtClean="0">
                <a:latin typeface="+mj-lt"/>
              </a:rPr>
              <a:t>-demo</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"Added tests for the default recipe"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74</a:t>
            </a:fld>
            <a:endParaRPr lang="en-US" dirty="0"/>
          </a:p>
        </p:txBody>
      </p:sp>
    </p:spTree>
    <p:extLst>
      <p:ext uri="{BB962C8B-B14F-4D97-AF65-F5344CB8AC3E}">
        <p14:creationId xmlns:p14="http://schemas.microsoft.com/office/powerpoint/2010/main" val="2225718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92500" lnSpcReduction="20000"/>
          </a:bodyPr>
          <a:lstStyle/>
          <a:p>
            <a:r>
              <a:rPr lang="en-US" dirty="0" smtClean="0">
                <a:latin typeface="+mj-lt"/>
              </a:rPr>
              <a:t>Why do </a:t>
            </a:r>
            <a:r>
              <a:rPr lang="en-US" dirty="0">
                <a:latin typeface="+mj-lt"/>
              </a:rPr>
              <a:t>you have to run </a:t>
            </a:r>
            <a:r>
              <a:rPr lang="en-US" dirty="0" smtClean="0">
                <a:latin typeface="+mj-lt"/>
                <a:cs typeface="Courier New" panose="02070309020205020404" pitchFamily="49" charset="0"/>
              </a:rPr>
              <a:t>kitchen</a:t>
            </a:r>
            <a:r>
              <a:rPr lang="en-US" dirty="0" smtClean="0">
                <a:latin typeface="+mj-lt"/>
              </a:rPr>
              <a:t> within the directory of the cookbook?</a:t>
            </a:r>
          </a:p>
          <a:p>
            <a:endParaRPr lang="en-US" dirty="0" smtClean="0"/>
          </a:p>
          <a:p>
            <a:r>
              <a:rPr lang="en-US" dirty="0" smtClean="0"/>
              <a:t>Where would you define additional platforms?</a:t>
            </a:r>
          </a:p>
          <a:p>
            <a:endParaRPr lang="en-US" dirty="0"/>
          </a:p>
          <a:p>
            <a:r>
              <a:rPr lang="en-US" dirty="0" smtClean="0"/>
              <a:t>Why would you define a new test suite?</a:t>
            </a:r>
          </a:p>
          <a:p>
            <a:endParaRPr lang="en-US" dirty="0" smtClean="0"/>
          </a:p>
          <a:p>
            <a:r>
              <a:rPr lang="en-US" dirty="0" smtClean="0"/>
              <a:t>What are the limitations of using Test Kitchen to validate recipes?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75</a:t>
            </a:fld>
            <a:endParaRPr lang="en-US" dirty="0"/>
          </a:p>
        </p:txBody>
      </p:sp>
    </p:spTree>
    <p:extLst>
      <p:ext uri="{BB962C8B-B14F-4D97-AF65-F5344CB8AC3E}">
        <p14:creationId xmlns:p14="http://schemas.microsoft.com/office/powerpoint/2010/main" val="167274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Q&amp;A</a:t>
            </a:r>
            <a:endParaRPr lang="en-US" dirty="0">
              <a:cs typeface="Courier New" panose="02070309020205020404" pitchFamily="49" charset="0"/>
            </a:endParaRPr>
          </a:p>
        </p:txBody>
      </p:sp>
      <p:sp>
        <p:nvSpPr>
          <p:cNvPr id="3" name="Subtitle 2"/>
          <p:cNvSpPr>
            <a:spLocks noGrp="1"/>
          </p:cNvSpPr>
          <p:nvPr>
            <p:ph type="subTitle" idx="1"/>
          </p:nvPr>
        </p:nvSpPr>
        <p:spPr>
          <a:xfrm>
            <a:off x="3013753" y="3505071"/>
            <a:ext cx="10974132" cy="4764668"/>
          </a:xfrm>
        </p:spPr>
        <p:txBody>
          <a:bodyPr/>
          <a:lstStyle/>
          <a:p>
            <a:r>
              <a:rPr lang="en-US" dirty="0"/>
              <a:t>What questions can we </a:t>
            </a:r>
            <a:r>
              <a:rPr lang="en-US" dirty="0" smtClean="0"/>
              <a:t>help you answer? </a:t>
            </a:r>
            <a:endParaRPr lang="en-US" dirty="0"/>
          </a:p>
          <a:p>
            <a:endParaRPr lang="en-US" dirty="0"/>
          </a:p>
          <a:p>
            <a:pPr marL="609585" indent="-609585">
              <a:buFont typeface="Arial"/>
              <a:buChar char="•"/>
            </a:pPr>
            <a:r>
              <a:rPr lang="en-US" dirty="0" smtClean="0">
                <a:cs typeface="Courier New" panose="02070309020205020404" pitchFamily="49" charset="0"/>
              </a:rPr>
              <a:t>Test Kitchen</a:t>
            </a:r>
          </a:p>
          <a:p>
            <a:pPr marL="609585" indent="-609585">
              <a:buFont typeface="Arial"/>
              <a:buChar char="•"/>
            </a:pPr>
            <a:r>
              <a:rPr lang="en-US" dirty="0" smtClean="0">
                <a:latin typeface="+mj-lt"/>
                <a:cs typeface="Courier New" panose="02070309020205020404" pitchFamily="49" charset="0"/>
              </a:rPr>
              <a:t>kitchen</a:t>
            </a:r>
            <a:r>
              <a:rPr lang="en-US" dirty="0" smtClean="0">
                <a:latin typeface="+mj-lt"/>
                <a:cs typeface="Arial"/>
              </a:rPr>
              <a:t> </a:t>
            </a:r>
            <a:r>
              <a:rPr lang="en-US" dirty="0" smtClean="0">
                <a:solidFill>
                  <a:schemeClr val="tx1"/>
                </a:solidFill>
                <a:latin typeface="+mj-lt"/>
                <a:cs typeface="Arial (Body)"/>
              </a:rPr>
              <a:t>commands</a:t>
            </a:r>
            <a:endParaRPr lang="en-US" dirty="0">
              <a:solidFill>
                <a:schemeClr val="tx1"/>
              </a:solidFill>
              <a:latin typeface="+mj-lt"/>
              <a:cs typeface="Arial (Body)"/>
            </a:endParaRPr>
          </a:p>
          <a:p>
            <a:pPr marL="609585" indent="-609585">
              <a:buFont typeface="Arial"/>
              <a:buChar char="•"/>
            </a:pPr>
            <a:r>
              <a:rPr lang="en-US" dirty="0" smtClean="0">
                <a:cs typeface="Courier New" panose="02070309020205020404" pitchFamily="49" charset="0"/>
              </a:rPr>
              <a:t>kitchen configuration</a:t>
            </a:r>
          </a:p>
          <a:p>
            <a:pPr marL="609585" indent="-609585">
              <a:buFont typeface="Arial"/>
              <a:buChar char="•"/>
            </a:pPr>
            <a:r>
              <a:rPr lang="en-US" dirty="0" err="1" smtClean="0">
                <a:cs typeface="Courier New" panose="02070309020205020404" pitchFamily="49" charset="0"/>
              </a:rPr>
              <a:t>InSpec</a:t>
            </a:r>
            <a:endParaRPr lang="en-US" dirty="0" smtClean="0">
              <a:cs typeface="Courier New" panose="02070309020205020404" pitchFamily="49" charset="0"/>
            </a:endParaRPr>
          </a:p>
          <a:p>
            <a:endParaRPr lang="en-US" dirty="0"/>
          </a:p>
          <a:p>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76</a:t>
            </a:fld>
            <a:endParaRPr lang="en-US" dirty="0"/>
          </a:p>
        </p:txBody>
      </p:sp>
    </p:spTree>
    <p:extLst>
      <p:ext uri="{BB962C8B-B14F-4D97-AF65-F5344CB8AC3E}">
        <p14:creationId xmlns:p14="http://schemas.microsoft.com/office/powerpoint/2010/main" val="1831604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94357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Configure the "workstation" cookbook to test against a Windows 2012R2 platform</a:t>
            </a:r>
          </a:p>
          <a:p>
            <a:pPr marL="380990" indent="-380990">
              <a:buFont typeface="Wingdings" charset="2"/>
              <a:buChar char="q"/>
            </a:pPr>
            <a:r>
              <a:rPr lang="en-US" dirty="0"/>
              <a:t>Apply the "workstation" cookbook's default recipe to that virtual machine</a:t>
            </a:r>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3742378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9</a:t>
            </a:fld>
            <a:endParaRPr lang="en-US" dirty="0"/>
          </a:p>
        </p:txBody>
      </p:sp>
      <p:pic>
        <p:nvPicPr>
          <p:cNvPr id="8" name="Picture 7"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870060"/>
            <a:ext cx="11188700" cy="7277100"/>
          </a:xfrm>
          <a:prstGeom prst="rect">
            <a:avLst/>
          </a:prstGeom>
        </p:spPr>
      </p:pic>
      <p:sp>
        <p:nvSpPr>
          <p:cNvPr id="6" name="Title 1"/>
          <p:cNvSpPr>
            <a:spLocks noGrp="1"/>
          </p:cNvSpPr>
          <p:nvPr>
            <p:ph type="title"/>
          </p:nvPr>
        </p:nvSpPr>
        <p:spPr>
          <a:xfrm>
            <a:off x="609600" y="66259"/>
            <a:ext cx="14935200" cy="829056"/>
          </a:xfrm>
        </p:spPr>
        <p:txBody>
          <a:bodyPr>
            <a:normAutofit fontScale="90000"/>
          </a:bodyPr>
          <a:lstStyle/>
          <a:p>
            <a:r>
              <a:rPr lang="en-US" dirty="0" smtClean="0"/>
              <a:t>Test Kitchen Commands and Configuration</a:t>
            </a:r>
            <a:endParaRPr lang="en-US" dirty="0"/>
          </a:p>
        </p:txBody>
      </p:sp>
    </p:spTree>
    <p:extLst>
      <p:ext uri="{BB962C8B-B14F-4D97-AF65-F5344CB8AC3E}">
        <p14:creationId xmlns:p14="http://schemas.microsoft.com/office/powerpoint/2010/main" val="270271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17813</TotalTime>
  <Words>7432</Words>
  <Application>Microsoft Macintosh PowerPoint</Application>
  <PresentationFormat>Custom</PresentationFormat>
  <Paragraphs>985</Paragraphs>
  <Slides>77</Slides>
  <Notes>76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77</vt:i4>
      </vt:variant>
    </vt:vector>
  </HeadingPairs>
  <TitlesOfParts>
    <vt:vector size="82" baseType="lpstr">
      <vt:lpstr>Arial (Body)</vt:lpstr>
      <vt:lpstr>Courier New</vt:lpstr>
      <vt:lpstr>Wingdings</vt:lpstr>
      <vt:lpstr>Arial</vt:lpstr>
      <vt:lpstr>ChefDk3.2Template</vt:lpstr>
      <vt:lpstr>Testing Cookbooks</vt:lpstr>
      <vt:lpstr>Objectives</vt:lpstr>
      <vt:lpstr>Can We Test Cookbooks?</vt:lpstr>
      <vt:lpstr>Mandating Testing</vt:lpstr>
      <vt:lpstr>Steps to Verify Cookbooks</vt:lpstr>
      <vt:lpstr>Testing Cookbooks</vt:lpstr>
      <vt:lpstr>Code Testing</vt:lpstr>
      <vt:lpstr>Test Configuration</vt:lpstr>
      <vt:lpstr>Test Kitchen Commands and Configuration</vt:lpstr>
      <vt:lpstr>What Can 'kitchen' Do?</vt:lpstr>
      <vt:lpstr>What Can 'kitchen init' Do?</vt:lpstr>
      <vt:lpstr>Do We Have a .kitchen.yml?</vt:lpstr>
      <vt:lpstr>What is Inside .kitchen.yml?</vt:lpstr>
      <vt:lpstr>.kitchen.yml</vt:lpstr>
      <vt:lpstr>Demo: The kitchen Driver</vt:lpstr>
      <vt:lpstr>Demo: The kitchen Provisioner</vt:lpstr>
      <vt:lpstr>Demo: The kitchen Platforms</vt:lpstr>
      <vt:lpstr>Demo: The kitchen Suites</vt:lpstr>
      <vt:lpstr>Demo: The kitchen Suites</vt:lpstr>
      <vt:lpstr>Kitchen Test Matrix</vt:lpstr>
      <vt:lpstr>Example: View the Kitchen Test Matrix</vt:lpstr>
      <vt:lpstr>Example: View the Kitchen Test Matrix</vt:lpstr>
      <vt:lpstr>Virtualization</vt:lpstr>
      <vt:lpstr>GE: Replace the Kitchen Config</vt:lpstr>
      <vt:lpstr>GE: Add Your Name and Company</vt:lpstr>
      <vt:lpstr>GE: Update to Test the Workstation Cookbook</vt:lpstr>
      <vt:lpstr>GE: Look at the Test Matrix</vt:lpstr>
      <vt:lpstr>Test Configuration</vt:lpstr>
      <vt:lpstr>Kitchen Create</vt:lpstr>
      <vt:lpstr>Group Exercise: Kitchen Converge</vt:lpstr>
      <vt:lpstr>GE: Converge the Cookbook</vt:lpstr>
      <vt:lpstr>GE: Converge the Cookbook</vt:lpstr>
      <vt:lpstr>Test Configuration</vt:lpstr>
      <vt:lpstr>Lab: Converge the Recipe for iis-demo</vt:lpstr>
      <vt:lpstr>Lab: Return the Home Directory</vt:lpstr>
      <vt:lpstr>Lab: Replace the Kitchen Config</vt:lpstr>
      <vt:lpstr>Lab: Add Your Name and Company</vt:lpstr>
      <vt:lpstr>Lab: Update to Test the 'iis-demo' Cookbook</vt:lpstr>
      <vt:lpstr>Lab: Return Home and Move into the Cookbook</vt:lpstr>
      <vt:lpstr>Lab: Converge the Cookbook</vt:lpstr>
      <vt:lpstr>Lab: Converge the Recipe for iis-demo</vt:lpstr>
      <vt:lpstr>Test Kitchen</vt:lpstr>
      <vt:lpstr>Test Kitchen</vt:lpstr>
      <vt:lpstr>The First Test</vt:lpstr>
      <vt:lpstr>InSpec</vt:lpstr>
      <vt:lpstr>Example: Is the Registry Key Set Correctly?</vt:lpstr>
      <vt:lpstr>GE: Return Home and Move into the Cookbook</vt:lpstr>
      <vt:lpstr>Rename ServerSpec Test Directories</vt:lpstr>
      <vt:lpstr>Where do Tests Live?</vt:lpstr>
      <vt:lpstr>Where do Tests Live?</vt:lpstr>
      <vt:lpstr>Where do Tests Live?</vt:lpstr>
      <vt:lpstr>Where do Tests Live?</vt:lpstr>
      <vt:lpstr>GE: Replace the Existing Test File</vt:lpstr>
      <vt:lpstr>The First Test</vt:lpstr>
      <vt:lpstr>Kitchen Verify</vt:lpstr>
      <vt:lpstr>Kitchen Destroy</vt:lpstr>
      <vt:lpstr>Kitchen Test</vt:lpstr>
      <vt:lpstr>GE: Running the Test</vt:lpstr>
      <vt:lpstr>The First Test</vt:lpstr>
      <vt:lpstr>GE: Commit Your Work</vt:lpstr>
      <vt:lpstr>Lab: Additional Test</vt:lpstr>
      <vt:lpstr>GE: Replace the Existing Test File</vt:lpstr>
      <vt:lpstr>GE: Running the Test</vt:lpstr>
      <vt:lpstr>GE: Commit Your Work</vt:lpstr>
      <vt:lpstr>Lab: Additional Test</vt:lpstr>
      <vt:lpstr>Testing</vt:lpstr>
      <vt:lpstr>Testing Our Webserver</vt:lpstr>
      <vt:lpstr>Testing</vt:lpstr>
      <vt:lpstr>Testing Our Webserver</vt:lpstr>
      <vt:lpstr>Lab: Testing iis-demo</vt:lpstr>
      <vt:lpstr>Lab: Change in the 'iis-demo' Cookbook Dir</vt:lpstr>
      <vt:lpstr>Lab: What Does the Webserver Say?</vt:lpstr>
      <vt:lpstr>Lab: Verify the Webserver is Working</vt:lpstr>
      <vt:lpstr>Lab: Commit Your Work</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Jerry Aldrich</cp:lastModifiedBy>
  <cp:revision>2299</cp:revision>
  <cp:lastPrinted>2015-02-07T23:49:10Z</cp:lastPrinted>
  <dcterms:created xsi:type="dcterms:W3CDTF">2012-09-13T17:36:07Z</dcterms:created>
  <dcterms:modified xsi:type="dcterms:W3CDTF">2016-02-20T20:26:53Z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